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12192000"/>
  <p:notesSz cx="6858000" cy="9144000"/>
  <p:embeddedFontLst>
    <p:embeddedFont>
      <p:font typeface="Short Stack"/>
      <p:regular r:id="rId28"/>
    </p:embeddedFont>
    <p:embeddedFont>
      <p:font typeface="Helvetica Neue"/>
      <p:regular r:id="rId29"/>
      <p:bold r:id="rId30"/>
      <p:italic r:id="rId31"/>
      <p:boldItalic r:id="rId32"/>
    </p:embeddedFont>
    <p:embeddedFont>
      <p:font typeface="Helvetica Neue Ligh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3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7" roundtripDataSignature="AMtx7mik+ckjasemjy8PxZdShrorzE41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35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ShortStack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6.xml"/><Relationship Id="rId33" Type="http://schemas.openxmlformats.org/officeDocument/2006/relationships/font" Target="fonts/HelveticaNeueLight-regular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8.xml"/><Relationship Id="rId35" Type="http://schemas.openxmlformats.org/officeDocument/2006/relationships/font" Target="fonts/HelveticaNeueLight-italic.fntdata"/><Relationship Id="rId12" Type="http://schemas.openxmlformats.org/officeDocument/2006/relationships/slide" Target="slides/slide7.xml"/><Relationship Id="rId34" Type="http://schemas.openxmlformats.org/officeDocument/2006/relationships/font" Target="fonts/HelveticaNeueLight-bold.fntdata"/><Relationship Id="rId15" Type="http://schemas.openxmlformats.org/officeDocument/2006/relationships/slide" Target="slides/slide10.xml"/><Relationship Id="rId37" Type="http://customschemas.google.com/relationships/presentationmetadata" Target="metadata"/><Relationship Id="rId14" Type="http://schemas.openxmlformats.org/officeDocument/2006/relationships/slide" Target="slides/slide9.xml"/><Relationship Id="rId36" Type="http://schemas.openxmlformats.org/officeDocument/2006/relationships/font" Target="fonts/HelveticaNeue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Relationship Id="rId4" Type="http://schemas.openxmlformats.org/officeDocument/2006/relationships/image" Target="../media/image2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Relationship Id="rId4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Relationship Id="rId4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jpg"/><Relationship Id="rId4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17.jpg"/><Relationship Id="rId5" Type="http://schemas.openxmlformats.org/officeDocument/2006/relationships/image" Target="../media/image33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gif"/><Relationship Id="rId4" Type="http://schemas.openxmlformats.org/officeDocument/2006/relationships/image" Target="../media/image32.gif"/><Relationship Id="rId5" Type="http://schemas.openxmlformats.org/officeDocument/2006/relationships/image" Target="../media/image1.jpg"/><Relationship Id="rId6" Type="http://schemas.openxmlformats.org/officeDocument/2006/relationships/image" Target="../media/image3.jpg"/><Relationship Id="rId7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16182" r="30979" t="0"/>
          <a:stretch/>
        </p:blipFill>
        <p:spPr>
          <a:xfrm>
            <a:off x="0" y="413922"/>
            <a:ext cx="6884894" cy="64436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0" y="-11517"/>
            <a:ext cx="12192000" cy="1178165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2790496" y="162570"/>
            <a:ext cx="7117591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Quattrocento</a:t>
            </a:r>
            <a:endParaRPr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PRIMO RINASCIMENTO</a:t>
            </a:r>
            <a:endParaRPr/>
          </a:p>
        </p:txBody>
      </p:sp>
      <p:sp>
        <p:nvSpPr>
          <p:cNvPr id="91" name="Google Shape;91;p1"/>
          <p:cNvSpPr/>
          <p:nvPr/>
        </p:nvSpPr>
        <p:spPr>
          <a:xfrm>
            <a:off x="-914400" y="-1"/>
            <a:ext cx="2230734" cy="1797269"/>
          </a:xfrm>
          <a:prstGeom prst="parallelogram">
            <a:avLst>
              <a:gd fmla="val 25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994983" y="5736530"/>
            <a:ext cx="1904163" cy="1110343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6937204" y="5819695"/>
            <a:ext cx="203981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Masaccio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Pagamento del tributo</a:t>
            </a: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1425 - 1426; Firenze, Chiesa di Santa Maria del Carmine, Cappella Brancacci. Dettaglio.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-51685" y="578224"/>
            <a:ext cx="162499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UNITÀ 7</a:t>
            </a:r>
            <a:endParaRPr/>
          </a:p>
        </p:txBody>
      </p:sp>
      <p:sp>
        <p:nvSpPr>
          <p:cNvPr id="95" name="Google Shape;95;p1"/>
          <p:cNvSpPr txBox="1"/>
          <p:nvPr/>
        </p:nvSpPr>
        <p:spPr>
          <a:xfrm>
            <a:off x="6996790" y="2676397"/>
            <a:ext cx="5044750" cy="1477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un dettaglio del </a:t>
            </a:r>
            <a:r>
              <a:rPr b="0" i="1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Tributo</a:t>
            </a:r>
            <a:r>
              <a:rPr b="0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 Masaccio si introduce un concetto fondamentale: i pittori conquistano </a:t>
            </a:r>
            <a:br>
              <a:rPr b="0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it-IT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resa della realtà.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10"/>
          <p:cNvSpPr txBox="1"/>
          <p:nvPr/>
        </p:nvSpPr>
        <p:spPr>
          <a:xfrm>
            <a:off x="187891" y="234636"/>
            <a:ext cx="12004109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 </a:t>
            </a: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RESA DEL CORPO UMANO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DELL'ESPRESSIVITÀ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10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39" name="Google Shape;239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sp>
        <p:nvSpPr>
          <p:cNvPr id="240" name="Google Shape;240;p10"/>
          <p:cNvSpPr/>
          <p:nvPr/>
        </p:nvSpPr>
        <p:spPr>
          <a:xfrm>
            <a:off x="7004186" y="10510"/>
            <a:ext cx="5187813" cy="1162469"/>
          </a:xfrm>
          <a:prstGeom prst="parallelogram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4674" y="62947"/>
            <a:ext cx="4254886" cy="6795053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0"/>
          <p:cNvSpPr txBox="1"/>
          <p:nvPr/>
        </p:nvSpPr>
        <p:spPr>
          <a:xfrm>
            <a:off x="7058025" y="1347032"/>
            <a:ext cx="171054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L'espressività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10"/>
          <p:cNvSpPr txBox="1"/>
          <p:nvPr/>
        </p:nvSpPr>
        <p:spPr>
          <a:xfrm>
            <a:off x="5293117" y="1822416"/>
            <a:ext cx="3529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movimenti del collo</a:t>
            </a: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delle spalle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7096124" y="2552764"/>
            <a:ext cx="120293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scudo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7162799" y="3612773"/>
            <a:ext cx="120293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gambe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5624509" y="4532515"/>
            <a:ext cx="320794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composizione</a:t>
            </a: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triangolare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47" name="Google Shape;247;p10"/>
          <p:cNvCxnSpPr>
            <a:stCxn id="242" idx="3"/>
          </p:cNvCxnSpPr>
          <p:nvPr/>
        </p:nvCxnSpPr>
        <p:spPr>
          <a:xfrm flipH="1" rot="10800000">
            <a:off x="8768565" y="489709"/>
            <a:ext cx="1042200" cy="10266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10"/>
          <p:cNvCxnSpPr/>
          <p:nvPr/>
        </p:nvCxnSpPr>
        <p:spPr>
          <a:xfrm flipH="1" rot="10800000">
            <a:off x="8768565" y="1219200"/>
            <a:ext cx="689760" cy="763834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10"/>
          <p:cNvCxnSpPr/>
          <p:nvPr/>
        </p:nvCxnSpPr>
        <p:spPr>
          <a:xfrm>
            <a:off x="8260956" y="2781300"/>
            <a:ext cx="1268709" cy="463927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0" name="Google Shape;250;p10"/>
          <p:cNvCxnSpPr/>
          <p:nvPr/>
        </p:nvCxnSpPr>
        <p:spPr>
          <a:xfrm>
            <a:off x="8321022" y="3824770"/>
            <a:ext cx="1159269" cy="15498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51" name="Google Shape;251;p10"/>
          <p:cNvCxnSpPr/>
          <p:nvPr/>
        </p:nvCxnSpPr>
        <p:spPr>
          <a:xfrm flipH="1" rot="10800000">
            <a:off x="8768565" y="4054532"/>
            <a:ext cx="689760" cy="715279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2" name="Google Shape;252;p10"/>
          <p:cNvSpPr txBox="1"/>
          <p:nvPr/>
        </p:nvSpPr>
        <p:spPr>
          <a:xfrm>
            <a:off x="352212" y="1685586"/>
            <a:ext cx="4400762" cy="46245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è il fondatore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della scultura rinascimentale perché riprende il linguaggio della scultura dell’Età Classica, aggiungendo la resa dell’espressività e la resa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della profondità spaziale.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0"/>
          <p:cNvSpPr txBox="1"/>
          <p:nvPr/>
        </p:nvSpPr>
        <p:spPr>
          <a:xfrm>
            <a:off x="4117015" y="5981188"/>
            <a:ext cx="3796280" cy="833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endParaRPr sz="1200">
              <a:solidFill>
                <a:srgbClr val="19CB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San Giorgio,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marmo, 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1417-1418; Firenze, 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Museo Nazionale del Bargello.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>
            <a:off x="0" y="-115505"/>
            <a:ext cx="12192000" cy="1156138"/>
          </a:xfrm>
          <a:prstGeom prst="rect">
            <a:avLst/>
          </a:prstGeom>
          <a:solidFill>
            <a:srgbClr val="EC21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11"/>
          <p:cNvSpPr txBox="1"/>
          <p:nvPr/>
        </p:nvSpPr>
        <p:spPr>
          <a:xfrm>
            <a:off x="1997641" y="172491"/>
            <a:ext cx="120041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Donatello,</a:t>
            </a:r>
            <a:r>
              <a:rPr i="1" lang="it-IT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San Giorgio</a:t>
            </a:r>
            <a:endParaRPr sz="4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0" name="Google Shape;260;p11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C2125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61" name="Google Shape;261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262" name="Google Shape;2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4270" y="1087837"/>
            <a:ext cx="3591697" cy="573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54" y="-115505"/>
            <a:ext cx="1926201" cy="1361738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1"/>
          <p:cNvSpPr txBox="1"/>
          <p:nvPr/>
        </p:nvSpPr>
        <p:spPr>
          <a:xfrm>
            <a:off x="401638" y="1437639"/>
            <a:ext cx="700628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Laboratorio sul 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 Giorgio 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attraverso l’esame dei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codici composizione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luce e ombra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spazio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265" name="Google Shape;265;p11"/>
          <p:cNvSpPr/>
          <p:nvPr/>
        </p:nvSpPr>
        <p:spPr>
          <a:xfrm>
            <a:off x="486033" y="2973939"/>
            <a:ext cx="6837405" cy="362385"/>
          </a:xfrm>
          <a:prstGeom prst="rect">
            <a:avLst/>
          </a:prstGeom>
          <a:solidFill>
            <a:srgbClr val="024C7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1"/>
          <p:cNvSpPr txBox="1"/>
          <p:nvPr/>
        </p:nvSpPr>
        <p:spPr>
          <a:xfrm>
            <a:off x="486033" y="2973939"/>
            <a:ext cx="40304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 cosa vedo? Che cosa provo?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11"/>
          <p:cNvSpPr/>
          <p:nvPr/>
        </p:nvSpPr>
        <p:spPr>
          <a:xfrm>
            <a:off x="486033" y="3698868"/>
            <a:ext cx="6837405" cy="362385"/>
          </a:xfrm>
          <a:prstGeom prst="rect">
            <a:avLst/>
          </a:prstGeom>
          <a:solidFill>
            <a:srgbClr val="024C7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1"/>
          <p:cNvSpPr txBox="1"/>
          <p:nvPr/>
        </p:nvSpPr>
        <p:spPr>
          <a:xfrm>
            <a:off x="486033" y="3698868"/>
            <a:ext cx="63513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che modo Donatello usa i codici visivi?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p11"/>
          <p:cNvSpPr/>
          <p:nvPr/>
        </p:nvSpPr>
        <p:spPr>
          <a:xfrm>
            <a:off x="486033" y="4423797"/>
            <a:ext cx="6837405" cy="362385"/>
          </a:xfrm>
          <a:prstGeom prst="rect">
            <a:avLst/>
          </a:prstGeom>
          <a:solidFill>
            <a:srgbClr val="024C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1"/>
          <p:cNvSpPr txBox="1"/>
          <p:nvPr/>
        </p:nvSpPr>
        <p:spPr>
          <a:xfrm>
            <a:off x="486033" y="4423797"/>
            <a:ext cx="661145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 significati vuole trasmettere Donatello?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4117015" y="5981188"/>
            <a:ext cx="3796280" cy="833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024C7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endParaRPr sz="1200">
              <a:solidFill>
                <a:srgbClr val="024C7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San Giorgio,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marmo, 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1417-1418; Firenze, 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Museo Nazionale del Bargello.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006B42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77" name="Google Shape;277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278" name="Google Shape;2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255" y="2516046"/>
            <a:ext cx="7295745" cy="436784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2"/>
          <p:cNvSpPr txBox="1"/>
          <p:nvPr/>
        </p:nvSpPr>
        <p:spPr>
          <a:xfrm>
            <a:off x="2073682" y="281153"/>
            <a:ext cx="109568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006B42"/>
                </a:solidFill>
                <a:latin typeface="Short Stack"/>
                <a:ea typeface="Short Stack"/>
                <a:cs typeface="Short Stack"/>
                <a:sym typeface="Short Stack"/>
              </a:rPr>
              <a:t>Dire no alle ingiustizie,</a:t>
            </a:r>
            <a:r>
              <a:rPr lang="it-IT" sz="3600">
                <a:solidFill>
                  <a:srgbClr val="006B42"/>
                </a:solidFill>
                <a:latin typeface="Short Stack"/>
                <a:ea typeface="Short Stack"/>
                <a:cs typeface="Short Stack"/>
                <a:sym typeface="Short Stack"/>
              </a:rPr>
              <a:t> </a:t>
            </a:r>
            <a:r>
              <a:rPr b="1" lang="it-IT" sz="3600">
                <a:solidFill>
                  <a:srgbClr val="006B42"/>
                </a:solidFill>
                <a:latin typeface="Short Stack"/>
                <a:ea typeface="Short Stack"/>
                <a:cs typeface="Short Stack"/>
                <a:sym typeface="Short Stack"/>
              </a:rPr>
              <a:t>con Donatello</a:t>
            </a:r>
            <a:endParaRPr sz="3600">
              <a:solidFill>
                <a:srgbClr val="006B42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280" name="Google Shape;280;p12"/>
          <p:cNvSpPr/>
          <p:nvPr/>
        </p:nvSpPr>
        <p:spPr>
          <a:xfrm>
            <a:off x="0" y="0"/>
            <a:ext cx="12192000" cy="1156138"/>
          </a:xfrm>
          <a:prstGeom prst="rect">
            <a:avLst/>
          </a:prstGeom>
          <a:solidFill>
            <a:srgbClr val="006B42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p12"/>
          <p:cNvSpPr/>
          <p:nvPr/>
        </p:nvSpPr>
        <p:spPr>
          <a:xfrm rot="-2704708">
            <a:off x="241471" y="-710136"/>
            <a:ext cx="1573425" cy="1573425"/>
          </a:xfrm>
          <a:prstGeom prst="round2SameRect">
            <a:avLst>
              <a:gd fmla="val 16667" name="adj1"/>
              <a:gd fmla="val 14414" name="adj2"/>
            </a:avLst>
          </a:prstGeom>
          <a:solidFill>
            <a:schemeClr val="lt1"/>
          </a:solidFill>
          <a:ln cap="flat" cmpd="thickThin" w="57150">
            <a:solidFill>
              <a:srgbClr val="006B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/>
          <p:cNvSpPr txBox="1"/>
          <p:nvPr/>
        </p:nvSpPr>
        <p:spPr>
          <a:xfrm>
            <a:off x="-17317" y="142594"/>
            <a:ext cx="2090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006B42"/>
                </a:solidFill>
                <a:latin typeface="Arial Rounded"/>
                <a:ea typeface="Arial Rounded"/>
                <a:cs typeface="Arial Rounded"/>
                <a:sym typeface="Arial Rounded"/>
              </a:rPr>
              <a:t>L’ARTE E LE TUE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rgbClr val="006B42"/>
                </a:solidFill>
                <a:latin typeface="Arial Rounded"/>
                <a:ea typeface="Arial Rounded"/>
                <a:cs typeface="Arial Rounded"/>
                <a:sym typeface="Arial Rounded"/>
              </a:rPr>
              <a:t>EMOZIONI</a:t>
            </a:r>
            <a:endParaRPr b="1" sz="1600">
              <a:solidFill>
                <a:srgbClr val="006B4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83" name="Google Shape;283;p12"/>
          <p:cNvSpPr txBox="1"/>
          <p:nvPr/>
        </p:nvSpPr>
        <p:spPr>
          <a:xfrm>
            <a:off x="235086" y="1685049"/>
            <a:ext cx="586091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Riflessioni sulla necessità di dire «no»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ciò che non riteniamo giusto. 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9" name="Google Shape;289;p13"/>
          <p:cNvSpPr txBox="1"/>
          <p:nvPr/>
        </p:nvSpPr>
        <p:spPr>
          <a:xfrm>
            <a:off x="187891" y="234636"/>
            <a:ext cx="120041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 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RINASCE LA SCULTURA IN BRONZO</a:t>
            </a:r>
            <a:endParaRPr/>
          </a:p>
        </p:txBody>
      </p:sp>
      <p:sp>
        <p:nvSpPr>
          <p:cNvPr id="290" name="Google Shape;290;p13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91" name="Google Shape;291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sp>
        <p:nvSpPr>
          <p:cNvPr id="292" name="Google Shape;292;p13"/>
          <p:cNvSpPr/>
          <p:nvPr/>
        </p:nvSpPr>
        <p:spPr>
          <a:xfrm>
            <a:off x="7391400" y="10510"/>
            <a:ext cx="5295900" cy="1162469"/>
          </a:xfrm>
          <a:prstGeom prst="parallelogram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3"/>
          <p:cNvSpPr txBox="1"/>
          <p:nvPr/>
        </p:nvSpPr>
        <p:spPr>
          <a:xfrm>
            <a:off x="9822769" y="4123739"/>
            <a:ext cx="2412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contrapposto</a:t>
            </a:r>
            <a:b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4" name="Google Shape;29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3869" y="91265"/>
            <a:ext cx="2521842" cy="66987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13"/>
          <p:cNvCxnSpPr>
            <a:endCxn id="296" idx="1"/>
          </p:cNvCxnSpPr>
          <p:nvPr/>
        </p:nvCxnSpPr>
        <p:spPr>
          <a:xfrm flipH="1" rot="10800000">
            <a:off x="8610636" y="831328"/>
            <a:ext cx="978300" cy="256200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7" name="Google Shape;297;p13"/>
          <p:cNvCxnSpPr>
            <a:endCxn id="298" idx="1"/>
          </p:cNvCxnSpPr>
          <p:nvPr/>
        </p:nvCxnSpPr>
        <p:spPr>
          <a:xfrm>
            <a:off x="9001101" y="1486009"/>
            <a:ext cx="1243500" cy="484800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9" name="Google Shape;299;p13"/>
          <p:cNvCxnSpPr>
            <a:endCxn id="300" idx="1"/>
          </p:cNvCxnSpPr>
          <p:nvPr/>
        </p:nvCxnSpPr>
        <p:spPr>
          <a:xfrm>
            <a:off x="8753377" y="2919737"/>
            <a:ext cx="1176000" cy="292500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1" name="Google Shape;301;p13"/>
          <p:cNvCxnSpPr/>
          <p:nvPr/>
        </p:nvCxnSpPr>
        <p:spPr>
          <a:xfrm>
            <a:off x="8875391" y="4074475"/>
            <a:ext cx="947378" cy="236286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6" name="Google Shape;296;p13"/>
          <p:cNvSpPr txBox="1"/>
          <p:nvPr/>
        </p:nvSpPr>
        <p:spPr>
          <a:xfrm>
            <a:off x="9588936" y="538940"/>
            <a:ext cx="23268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L'eroe vittorioso, </a:t>
            </a:r>
            <a:b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simbolo della libertà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0244601" y="1678421"/>
            <a:ext cx="160028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naturalezza </a:t>
            </a:r>
            <a:b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David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9929377" y="2919849"/>
            <a:ext cx="171017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proporzioni </a:t>
            </a:r>
            <a:b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corpo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2" name="Google Shape;302;p13"/>
          <p:cNvSpPr/>
          <p:nvPr/>
        </p:nvSpPr>
        <p:spPr>
          <a:xfrm>
            <a:off x="6760204" y="10510"/>
            <a:ext cx="812172" cy="1162469"/>
          </a:xfrm>
          <a:prstGeom prst="parallelogram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13"/>
          <p:cNvSpPr txBox="1"/>
          <p:nvPr/>
        </p:nvSpPr>
        <p:spPr>
          <a:xfrm>
            <a:off x="4164202" y="5539882"/>
            <a:ext cx="28177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David 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</a:t>
            </a: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Mercurio 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1440 - 1451;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bronzo, altezza 158 cm. Firenze, Museo Nazionale del Bargello.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4" name="Google Shape;30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891" y="1435368"/>
            <a:ext cx="2723377" cy="398726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3"/>
          <p:cNvSpPr txBox="1"/>
          <p:nvPr/>
        </p:nvSpPr>
        <p:spPr>
          <a:xfrm>
            <a:off x="3263901" y="1759885"/>
            <a:ext cx="346733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rinasce la scultura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bronzo a cera persa.</a:t>
            </a:r>
            <a:endParaRPr/>
          </a:p>
        </p:txBody>
      </p:sp>
      <p:sp>
        <p:nvSpPr>
          <p:cNvPr id="306" name="Google Shape;306;p13"/>
          <p:cNvSpPr txBox="1"/>
          <p:nvPr/>
        </p:nvSpPr>
        <p:spPr>
          <a:xfrm>
            <a:off x="187891" y="5539883"/>
            <a:ext cx="28177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Donatello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Monumento equestre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Gattamelata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bronzo, 340x390 cm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(senza il piedistallo),1446-1453 ca.;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Padova, Piazza del Santo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3C7AA4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12" name="Google Shape;31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sp>
        <p:nvSpPr>
          <p:cNvPr id="313" name="Google Shape;313;p14"/>
          <p:cNvSpPr txBox="1"/>
          <p:nvPr/>
        </p:nvSpPr>
        <p:spPr>
          <a:xfrm>
            <a:off x="168555" y="1623369"/>
            <a:ext cx="4251045" cy="33534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Fiorentini del Quattrocento osservavano le statue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dei tabernacoli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Orsanmichele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Erano immagini rare,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molto meno numerose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delle immagini che vediamo oggi nelle strade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nelle piazze delle città.</a:t>
            </a:r>
            <a:endParaRPr/>
          </a:p>
        </p:txBody>
      </p:sp>
      <p:sp>
        <p:nvSpPr>
          <p:cNvPr id="314" name="Google Shape;314;p14"/>
          <p:cNvSpPr/>
          <p:nvPr/>
        </p:nvSpPr>
        <p:spPr>
          <a:xfrm>
            <a:off x="0" y="0"/>
            <a:ext cx="12192000" cy="1156138"/>
          </a:xfrm>
          <a:prstGeom prst="rect">
            <a:avLst/>
          </a:prstGeom>
          <a:solidFill>
            <a:srgbClr val="3C7AA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5" name="Google Shape;31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1189156"/>
            <a:ext cx="7772400" cy="553231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14"/>
          <p:cNvSpPr txBox="1"/>
          <p:nvPr/>
        </p:nvSpPr>
        <p:spPr>
          <a:xfrm>
            <a:off x="3733800" y="29596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TABERNACOLI DI ORSANMICHELE</a:t>
            </a:r>
            <a:endParaRPr sz="3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7" name="Google Shape;317;p14"/>
          <p:cNvSpPr/>
          <p:nvPr/>
        </p:nvSpPr>
        <p:spPr>
          <a:xfrm rot="-2704708">
            <a:off x="241471" y="-710136"/>
            <a:ext cx="1573425" cy="1573425"/>
          </a:xfrm>
          <a:prstGeom prst="round2SameRect">
            <a:avLst>
              <a:gd fmla="val 16667" name="adj1"/>
              <a:gd fmla="val 14414" name="adj2"/>
            </a:avLst>
          </a:prstGeom>
          <a:solidFill>
            <a:schemeClr val="lt1"/>
          </a:solidFill>
          <a:ln cap="flat" cmpd="thickThin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4"/>
          <p:cNvSpPr txBox="1"/>
          <p:nvPr/>
        </p:nvSpPr>
        <p:spPr>
          <a:xfrm>
            <a:off x="402107" y="111493"/>
            <a:ext cx="125215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 LUOGHI </a:t>
            </a:r>
            <a:r>
              <a:rPr b="1" lang="it-IT" sz="14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DELL’ARTE</a:t>
            </a:r>
            <a:endParaRPr/>
          </a:p>
        </p:txBody>
      </p:sp>
      <p:sp>
        <p:nvSpPr>
          <p:cNvPr id="319" name="Google Shape;319;p14"/>
          <p:cNvSpPr txBox="1"/>
          <p:nvPr/>
        </p:nvSpPr>
        <p:spPr>
          <a:xfrm>
            <a:off x="1453558" y="5575299"/>
            <a:ext cx="28177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3C7AA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San Michele in Orto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detto Orsanmichele;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Firenze. Illustrazione della facciata orientale e settentrionale.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0" y="0"/>
            <a:ext cx="12192000" cy="1156138"/>
          </a:xfrm>
          <a:prstGeom prst="rect">
            <a:avLst/>
          </a:prstGeom>
          <a:solidFill>
            <a:srgbClr val="3C7AA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5" name="Google Shape;32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9600" y="1196788"/>
            <a:ext cx="7772400" cy="536774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5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3C7AA4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27" name="Google Shape;327;p15"/>
          <p:cNvSpPr txBox="1"/>
          <p:nvPr/>
        </p:nvSpPr>
        <p:spPr>
          <a:xfrm>
            <a:off x="1195093" y="318296"/>
            <a:ext cx="109146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5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GLI AFFRESCHI DELLA CAPPELLA BRANCACCI</a:t>
            </a:r>
            <a:endParaRPr sz="35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p15"/>
          <p:cNvSpPr/>
          <p:nvPr/>
        </p:nvSpPr>
        <p:spPr>
          <a:xfrm rot="-2704708">
            <a:off x="241471" y="-710136"/>
            <a:ext cx="1573425" cy="1573425"/>
          </a:xfrm>
          <a:prstGeom prst="round2SameRect">
            <a:avLst>
              <a:gd fmla="val 16667" name="adj1"/>
              <a:gd fmla="val 14414" name="adj2"/>
            </a:avLst>
          </a:prstGeom>
          <a:solidFill>
            <a:schemeClr val="lt1"/>
          </a:solidFill>
          <a:ln cap="flat" cmpd="thickThin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5"/>
          <p:cNvSpPr txBox="1"/>
          <p:nvPr/>
        </p:nvSpPr>
        <p:spPr>
          <a:xfrm>
            <a:off x="402107" y="111493"/>
            <a:ext cx="125215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 LUOGHI </a:t>
            </a:r>
            <a:r>
              <a:rPr b="1" lang="it-IT" sz="140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DELL’ARTE</a:t>
            </a:r>
            <a:endParaRPr/>
          </a:p>
        </p:txBody>
      </p:sp>
      <p:sp>
        <p:nvSpPr>
          <p:cNvPr id="330" name="Google Shape;330;p15"/>
          <p:cNvSpPr txBox="1"/>
          <p:nvPr/>
        </p:nvSpPr>
        <p:spPr>
          <a:xfrm>
            <a:off x="243017" y="1763492"/>
            <a:ext cx="4040659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Cappala Brancacci 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Chiesa di Santa Maria del Carmine a Firenze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è un esempio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una cappella decorata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commissione di una ricca famiglia di mercanti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Quattrocento.</a:t>
            </a:r>
            <a:endParaRPr/>
          </a:p>
        </p:txBody>
      </p:sp>
      <p:sp>
        <p:nvSpPr>
          <p:cNvPr id="331" name="Google Shape;331;p15"/>
          <p:cNvSpPr txBox="1"/>
          <p:nvPr/>
        </p:nvSpPr>
        <p:spPr>
          <a:xfrm>
            <a:off x="1465915" y="5859094"/>
            <a:ext cx="2817761" cy="8874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3C7AA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Cappella Brancacci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illustrazione degli affreschi.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16"/>
          <p:cNvSpPr txBox="1"/>
          <p:nvPr/>
        </p:nvSpPr>
        <p:spPr>
          <a:xfrm>
            <a:off x="187891" y="234636"/>
            <a:ext cx="120041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 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GRANDE RINNOVAMENTO DELLA PITTURA</a:t>
            </a:r>
            <a:endParaRPr/>
          </a:p>
        </p:txBody>
      </p:sp>
      <p:sp>
        <p:nvSpPr>
          <p:cNvPr id="338" name="Google Shape;338;p16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39" name="Google Shape;339;p16"/>
          <p:cNvSpPr txBox="1"/>
          <p:nvPr/>
        </p:nvSpPr>
        <p:spPr>
          <a:xfrm>
            <a:off x="5137144" y="1504122"/>
            <a:ext cx="6866965" cy="16509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Cappella Brancacci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si distingue come grande innovatore della pittura: Adamo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 Eva esprimono lo sgomento e il dolore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Cacciata dal Paradiso Terrestre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340" name="Google Shape;340;p16"/>
          <p:cNvSpPr txBox="1"/>
          <p:nvPr/>
        </p:nvSpPr>
        <p:spPr>
          <a:xfrm>
            <a:off x="5137144" y="5520279"/>
            <a:ext cx="2516374" cy="1231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Masolino da Panicale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Peccato originale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affresco, 214x89 cm, 1424-1425; Firenze, Chiesa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 Santa Maria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Carmine, Cappella Brancacci</a:t>
            </a: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41" name="Google Shape;34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7891" y="1226265"/>
            <a:ext cx="2458351" cy="563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4360" y="1226264"/>
            <a:ext cx="2302764" cy="560157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6"/>
          <p:cNvSpPr txBox="1"/>
          <p:nvPr/>
        </p:nvSpPr>
        <p:spPr>
          <a:xfrm>
            <a:off x="7783538" y="5520279"/>
            <a:ext cx="2516374" cy="1231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Cacciata dal Paradiso Terrestre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affresco, 214x90 cm, 1424-1428;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Firenze, Chiesa di Santa Maria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Carmine, Cappella Brancacci.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4" name="Google Shape;3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17"/>
          <p:cNvSpPr txBox="1"/>
          <p:nvPr/>
        </p:nvSpPr>
        <p:spPr>
          <a:xfrm>
            <a:off x="187891" y="234636"/>
            <a:ext cx="120041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 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PROSPETTIVA IN PITTURA</a:t>
            </a:r>
            <a:endParaRPr/>
          </a:p>
        </p:txBody>
      </p:sp>
      <p:sp>
        <p:nvSpPr>
          <p:cNvPr id="351" name="Google Shape;351;p17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52" name="Google Shape;352;p17"/>
          <p:cNvSpPr txBox="1"/>
          <p:nvPr/>
        </p:nvSpPr>
        <p:spPr>
          <a:xfrm>
            <a:off x="7422292" y="5063034"/>
            <a:ext cx="2516374" cy="1608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Pagamento del tributo, 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affresco, 247x597 cm, 1425-26; Firenze, Chiesa di Santa Maria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Carmine, Cappella Brancacci</a:t>
            </a: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Intero e dettagli.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353" name="Google Shape;353;p17"/>
          <p:cNvGrpSpPr/>
          <p:nvPr/>
        </p:nvGrpSpPr>
        <p:grpSpPr>
          <a:xfrm>
            <a:off x="187891" y="1357823"/>
            <a:ext cx="6863698" cy="5104890"/>
            <a:chOff x="187891" y="1279365"/>
            <a:chExt cx="6863698" cy="5104890"/>
          </a:xfrm>
        </p:grpSpPr>
        <p:pic>
          <p:nvPicPr>
            <p:cNvPr id="354" name="Google Shape;354;p17"/>
            <p:cNvPicPr preferRelativeResize="0"/>
            <p:nvPr/>
          </p:nvPicPr>
          <p:blipFill rotWithShape="1">
            <a:blip r:embed="rId3">
              <a:alphaModFix/>
            </a:blip>
            <a:srcRect b="4613" l="0" r="3605" t="6789"/>
            <a:stretch/>
          </p:blipFill>
          <p:spPr>
            <a:xfrm>
              <a:off x="187891" y="1279365"/>
              <a:ext cx="6863698" cy="3119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61506" y="4456301"/>
              <a:ext cx="2290083" cy="1927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87891" y="4461040"/>
              <a:ext cx="2884823" cy="19232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137757" y="4466170"/>
              <a:ext cx="1557809" cy="19180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17"/>
          <p:cNvSpPr txBox="1"/>
          <p:nvPr/>
        </p:nvSpPr>
        <p:spPr>
          <a:xfrm>
            <a:off x="7422292" y="1504121"/>
            <a:ext cx="4581817" cy="18322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 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Tributo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racconta le tre fasi di un episodio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Vangelo in un’unica scena con un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perfetto uso </a:t>
            </a:r>
            <a:b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della prospettiva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359" name="Google Shape;35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8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18"/>
          <p:cNvSpPr txBox="1"/>
          <p:nvPr/>
        </p:nvSpPr>
        <p:spPr>
          <a:xfrm>
            <a:off x="187891" y="234636"/>
            <a:ext cx="12004109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 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CAPPELLA DIPINTA CHE SEMBRA VERA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18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67" name="Google Shape;367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368" name="Google Shape;3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6702" y="1841871"/>
            <a:ext cx="7415298" cy="451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/>
          <p:cNvPicPr preferRelativeResize="0"/>
          <p:nvPr/>
        </p:nvPicPr>
        <p:blipFill rotWithShape="1">
          <a:blip r:embed="rId4">
            <a:alphaModFix/>
          </a:blip>
          <a:srcRect b="-1074" l="15329" r="17508" t="13143"/>
          <a:stretch/>
        </p:blipFill>
        <p:spPr>
          <a:xfrm>
            <a:off x="233793" y="1220044"/>
            <a:ext cx="3857324" cy="524266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8"/>
          <p:cNvSpPr txBox="1"/>
          <p:nvPr/>
        </p:nvSpPr>
        <p:spPr>
          <a:xfrm>
            <a:off x="4217774" y="1476746"/>
            <a:ext cx="4580237" cy="3229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Trinità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rappresenta una cappella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 agli occhi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dei suoi contemporanei appare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edificio reale.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È una perfetta resa illusionistica.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19"/>
          <p:cNvSpPr txBox="1"/>
          <p:nvPr/>
        </p:nvSpPr>
        <p:spPr>
          <a:xfrm>
            <a:off x="187891" y="234636"/>
            <a:ext cx="12004109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 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TRINITÀ</a:t>
            </a:r>
            <a:endParaRPr b="1"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7" name="Google Shape;377;p19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78" name="Google Shape;37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sp>
        <p:nvSpPr>
          <p:cNvPr id="379" name="Google Shape;379;p19"/>
          <p:cNvSpPr txBox="1"/>
          <p:nvPr/>
        </p:nvSpPr>
        <p:spPr>
          <a:xfrm>
            <a:off x="1103871" y="1822735"/>
            <a:ext cx="4580237" cy="3229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contenuti e le grandi novità della 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Trinità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Masaccio.</a:t>
            </a:r>
            <a:endParaRPr/>
          </a:p>
        </p:txBody>
      </p:sp>
      <p:pic>
        <p:nvPicPr>
          <p:cNvPr id="380" name="Google Shape;38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3282" y="10510"/>
            <a:ext cx="3384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9"/>
          <p:cNvSpPr txBox="1"/>
          <p:nvPr/>
        </p:nvSpPr>
        <p:spPr>
          <a:xfrm>
            <a:off x="10433806" y="1499907"/>
            <a:ext cx="109689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volta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2" name="Google Shape;382;p19"/>
          <p:cNvSpPr txBox="1"/>
          <p:nvPr/>
        </p:nvSpPr>
        <p:spPr>
          <a:xfrm>
            <a:off x="10375555" y="2646878"/>
            <a:ext cx="142514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 Padre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3" name="Google Shape;383;p19"/>
          <p:cNvSpPr txBox="1"/>
          <p:nvPr/>
        </p:nvSpPr>
        <p:spPr>
          <a:xfrm>
            <a:off x="10375555" y="3670890"/>
            <a:ext cx="17488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Gesù Cristo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19"/>
          <p:cNvSpPr txBox="1"/>
          <p:nvPr/>
        </p:nvSpPr>
        <p:spPr>
          <a:xfrm>
            <a:off x="10117329" y="4422276"/>
            <a:ext cx="243512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Maria e Giovanni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5" name="Google Shape;385;p19"/>
          <p:cNvSpPr txBox="1"/>
          <p:nvPr/>
        </p:nvSpPr>
        <p:spPr>
          <a:xfrm>
            <a:off x="10213700" y="5561762"/>
            <a:ext cx="174885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committenti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6" name="Google Shape;386;p19"/>
          <p:cNvSpPr txBox="1"/>
          <p:nvPr/>
        </p:nvSpPr>
        <p:spPr>
          <a:xfrm>
            <a:off x="2936558" y="5393150"/>
            <a:ext cx="2516374" cy="1608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Trinità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affresco, 317x667 cm, 1426- 1428; Firenze, 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Basilica di Santa Maria Novella.</a:t>
            </a:r>
            <a:endParaRPr/>
          </a:p>
        </p:txBody>
      </p:sp>
      <p:cxnSp>
        <p:nvCxnSpPr>
          <p:cNvPr id="387" name="Google Shape;387;p19"/>
          <p:cNvCxnSpPr/>
          <p:nvPr/>
        </p:nvCxnSpPr>
        <p:spPr>
          <a:xfrm>
            <a:off x="8978094" y="1496520"/>
            <a:ext cx="1656955" cy="178672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8" name="Google Shape;388;p19"/>
          <p:cNvCxnSpPr>
            <a:endCxn id="382" idx="1"/>
          </p:cNvCxnSpPr>
          <p:nvPr/>
        </p:nvCxnSpPr>
        <p:spPr>
          <a:xfrm>
            <a:off x="8978155" y="2382055"/>
            <a:ext cx="1397400" cy="434100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9"/>
          <p:cNvCxnSpPr>
            <a:endCxn id="385" idx="1"/>
          </p:cNvCxnSpPr>
          <p:nvPr/>
        </p:nvCxnSpPr>
        <p:spPr>
          <a:xfrm>
            <a:off x="8985200" y="4874239"/>
            <a:ext cx="1228500" cy="856800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9"/>
          <p:cNvCxnSpPr/>
          <p:nvPr/>
        </p:nvCxnSpPr>
        <p:spPr>
          <a:xfrm>
            <a:off x="8978094" y="4168603"/>
            <a:ext cx="1175902" cy="452017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1" name="Google Shape;391;p19"/>
          <p:cNvCxnSpPr>
            <a:stCxn id="380" idx="3"/>
            <a:endCxn id="383" idx="1"/>
          </p:cNvCxnSpPr>
          <p:nvPr/>
        </p:nvCxnSpPr>
        <p:spPr>
          <a:xfrm>
            <a:off x="8978094" y="3439510"/>
            <a:ext cx="1397400" cy="400800"/>
          </a:xfrm>
          <a:prstGeom prst="straightConnector1">
            <a:avLst/>
          </a:prstGeom>
          <a:noFill/>
          <a:ln cap="rnd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A4BA1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325677" y="234636"/>
            <a:ext cx="627553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CONTESTO STORICO</a:t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11340" y="10510"/>
            <a:ext cx="408066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>
            <p:ph idx="1" type="body"/>
          </p:nvPr>
        </p:nvSpPr>
        <p:spPr>
          <a:xfrm>
            <a:off x="214184" y="1753845"/>
            <a:ext cx="7789395" cy="1824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it-IT">
                <a:latin typeface="Helvetica Neue"/>
                <a:ea typeface="Helvetica Neue"/>
                <a:cs typeface="Helvetica Neue"/>
                <a:sym typeface="Helvetica Neue"/>
              </a:rPr>
              <a:t>I PUNTI CHIAVE DEL QUATTROCENTO: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>
                <a:latin typeface="Helvetica Neue"/>
                <a:ea typeface="Helvetica Neue"/>
                <a:cs typeface="Helvetica Neue"/>
                <a:sym typeface="Helvetica Neue"/>
              </a:rPr>
              <a:t>• la ripresa dell’economia europea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>
                <a:latin typeface="Helvetica Neue"/>
                <a:ea typeface="Helvetica Neue"/>
                <a:cs typeface="Helvetica Neue"/>
                <a:sym typeface="Helvetica Neue"/>
              </a:rPr>
              <a:t>• i primati di Firenze e delle Fiandre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>
                <a:latin typeface="Helvetica Neue"/>
                <a:ea typeface="Helvetica Neue"/>
                <a:cs typeface="Helvetica Neue"/>
                <a:sym typeface="Helvetica Neue"/>
              </a:rPr>
              <a:t>• La Pace di Lodi e quarant’anni di pace in Italia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>
                <a:latin typeface="Helvetica Neue"/>
                <a:ea typeface="Helvetica Neue"/>
                <a:cs typeface="Helvetica Neue"/>
                <a:sym typeface="Helvetica Neue"/>
              </a:rPr>
              <a:t>• La scoperta dell’America.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202099" y="6462713"/>
            <a:ext cx="281776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Palazzo dell'Arte della Lana</a:t>
            </a:r>
            <a:endParaRPr sz="1200">
              <a:solidFill>
                <a:srgbClr val="56B03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Firenze</a:t>
            </a:r>
            <a:r>
              <a:rPr lang="it-IT" sz="1200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106" name="Google Shape;10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0"/>
          <p:cNvSpPr/>
          <p:nvPr/>
        </p:nvSpPr>
        <p:spPr>
          <a:xfrm>
            <a:off x="0" y="-115505"/>
            <a:ext cx="12192000" cy="1156138"/>
          </a:xfrm>
          <a:prstGeom prst="rect">
            <a:avLst/>
          </a:prstGeom>
          <a:solidFill>
            <a:srgbClr val="EC212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7" name="Google Shape;397;p20"/>
          <p:cNvSpPr txBox="1"/>
          <p:nvPr/>
        </p:nvSpPr>
        <p:spPr>
          <a:xfrm>
            <a:off x="1997641" y="172491"/>
            <a:ext cx="120041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Masaccio,</a:t>
            </a:r>
            <a:r>
              <a:rPr i="1" lang="it-IT" sz="4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Trinità</a:t>
            </a:r>
            <a:endParaRPr sz="4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p20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EC2125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399" name="Google Shape;39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400" name="Google Shape;40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54" y="-115505"/>
            <a:ext cx="1926201" cy="136173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0"/>
          <p:cNvSpPr/>
          <p:nvPr/>
        </p:nvSpPr>
        <p:spPr>
          <a:xfrm>
            <a:off x="486033" y="2973939"/>
            <a:ext cx="6837405" cy="362385"/>
          </a:xfrm>
          <a:prstGeom prst="rect">
            <a:avLst/>
          </a:prstGeom>
          <a:solidFill>
            <a:srgbClr val="024C7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20"/>
          <p:cNvSpPr txBox="1"/>
          <p:nvPr/>
        </p:nvSpPr>
        <p:spPr>
          <a:xfrm>
            <a:off x="486033" y="2973939"/>
            <a:ext cx="40304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 cosa vedo? Che cosa provo?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486033" y="3698868"/>
            <a:ext cx="6837405" cy="362385"/>
          </a:xfrm>
          <a:prstGeom prst="rect">
            <a:avLst/>
          </a:prstGeom>
          <a:solidFill>
            <a:srgbClr val="024C7B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0"/>
          <p:cNvSpPr txBox="1"/>
          <p:nvPr/>
        </p:nvSpPr>
        <p:spPr>
          <a:xfrm>
            <a:off x="486033" y="3698868"/>
            <a:ext cx="635137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che modo Masaccio usa i codici visivi?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20"/>
          <p:cNvSpPr/>
          <p:nvPr/>
        </p:nvSpPr>
        <p:spPr>
          <a:xfrm>
            <a:off x="486033" y="4423797"/>
            <a:ext cx="6837405" cy="362385"/>
          </a:xfrm>
          <a:prstGeom prst="rect">
            <a:avLst/>
          </a:prstGeom>
          <a:solidFill>
            <a:srgbClr val="024C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20"/>
          <p:cNvSpPr txBox="1"/>
          <p:nvPr/>
        </p:nvSpPr>
        <p:spPr>
          <a:xfrm>
            <a:off x="486033" y="4423797"/>
            <a:ext cx="68374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Quali significati vuole trasmettere Masaccio?</a:t>
            </a:r>
            <a:endParaRPr sz="1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20"/>
          <p:cNvSpPr txBox="1"/>
          <p:nvPr/>
        </p:nvSpPr>
        <p:spPr>
          <a:xfrm>
            <a:off x="4939530" y="5552293"/>
            <a:ext cx="2516374" cy="1608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024C7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Masaccio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Trinità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affresco, 317x667 cm, 1426- 1428; Firenze, 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Basilica di Santa Maria Novella.</a:t>
            </a:r>
            <a:endParaRPr/>
          </a:p>
        </p:txBody>
      </p:sp>
      <p:pic>
        <p:nvPicPr>
          <p:cNvPr id="408" name="Google Shape;40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21155" y="0"/>
            <a:ext cx="33848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0"/>
          <p:cNvSpPr txBox="1"/>
          <p:nvPr/>
        </p:nvSpPr>
        <p:spPr>
          <a:xfrm>
            <a:off x="451726" y="1696015"/>
            <a:ext cx="700417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Laboratorio sulla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Trinità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 Masaccio attraverso l’esame di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codici spazio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luce e ombra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colore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1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006B42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415" name="Google Shape;41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sp>
        <p:nvSpPr>
          <p:cNvPr id="416" name="Google Shape;416;p21"/>
          <p:cNvSpPr/>
          <p:nvPr/>
        </p:nvSpPr>
        <p:spPr>
          <a:xfrm>
            <a:off x="0" y="0"/>
            <a:ext cx="12192000" cy="1156138"/>
          </a:xfrm>
          <a:prstGeom prst="rect">
            <a:avLst/>
          </a:prstGeom>
          <a:solidFill>
            <a:srgbClr val="006B42">
              <a:alpha val="2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6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21"/>
          <p:cNvSpPr txBox="1"/>
          <p:nvPr/>
        </p:nvSpPr>
        <p:spPr>
          <a:xfrm>
            <a:off x="1986124" y="-39456"/>
            <a:ext cx="9289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rgbClr val="006B42"/>
                </a:solidFill>
                <a:latin typeface="Short Stack"/>
                <a:ea typeface="Short Stack"/>
                <a:cs typeface="Short Stack"/>
                <a:sym typeface="Short Stack"/>
              </a:rPr>
              <a:t>Trasgredire le regole, con Masaccio</a:t>
            </a:r>
            <a:endParaRPr sz="3600">
              <a:solidFill>
                <a:srgbClr val="006B42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418" name="Google Shape;418;p21"/>
          <p:cNvSpPr txBox="1"/>
          <p:nvPr/>
        </p:nvSpPr>
        <p:spPr>
          <a:xfrm>
            <a:off x="256162" y="1538060"/>
            <a:ext cx="583983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Riflessioni sulle conseguenze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un errore e sulla disperazione.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essere sé stessi,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liberandosi dalle maschere. 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21"/>
          <p:cNvSpPr/>
          <p:nvPr/>
        </p:nvSpPr>
        <p:spPr>
          <a:xfrm rot="-2704708">
            <a:off x="241471" y="-710136"/>
            <a:ext cx="1573425" cy="1573425"/>
          </a:xfrm>
          <a:prstGeom prst="round2SameRect">
            <a:avLst>
              <a:gd fmla="val 16667" name="adj1"/>
              <a:gd fmla="val 14414" name="adj2"/>
            </a:avLst>
          </a:prstGeom>
          <a:solidFill>
            <a:schemeClr val="lt1"/>
          </a:solidFill>
          <a:ln cap="flat" cmpd="thickThin" w="57150">
            <a:solidFill>
              <a:srgbClr val="006B4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1"/>
          <p:cNvSpPr txBox="1"/>
          <p:nvPr/>
        </p:nvSpPr>
        <p:spPr>
          <a:xfrm>
            <a:off x="-17317" y="142594"/>
            <a:ext cx="20909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006B42"/>
                </a:solidFill>
                <a:latin typeface="Arial Rounded"/>
                <a:ea typeface="Arial Rounded"/>
                <a:cs typeface="Arial Rounded"/>
                <a:sym typeface="Arial Rounded"/>
              </a:rPr>
              <a:t>L’ARTE E LE TUE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rgbClr val="006B42"/>
                </a:solidFill>
                <a:latin typeface="Arial Rounded"/>
                <a:ea typeface="Arial Rounded"/>
                <a:cs typeface="Arial Rounded"/>
                <a:sym typeface="Arial Rounded"/>
              </a:rPr>
              <a:t>EMOZIONI</a:t>
            </a:r>
            <a:endParaRPr b="1" sz="1600">
              <a:solidFill>
                <a:srgbClr val="006B4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21" name="Google Shape;42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84494" y="1958502"/>
            <a:ext cx="5953023" cy="4827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2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22"/>
          <p:cNvSpPr txBox="1"/>
          <p:nvPr/>
        </p:nvSpPr>
        <p:spPr>
          <a:xfrm>
            <a:off x="187891" y="234636"/>
            <a:ext cx="120041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Beato Angelico 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PROSPETTIVA E IL COLORE</a:t>
            </a:r>
            <a:endParaRPr/>
          </a:p>
        </p:txBody>
      </p:sp>
      <p:sp>
        <p:nvSpPr>
          <p:cNvPr id="428" name="Google Shape;428;p22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429" name="Google Shape;42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sp>
        <p:nvSpPr>
          <p:cNvPr id="430" name="Google Shape;430;p22"/>
          <p:cNvSpPr txBox="1"/>
          <p:nvPr/>
        </p:nvSpPr>
        <p:spPr>
          <a:xfrm>
            <a:off x="7960291" y="1319439"/>
            <a:ext cx="4580237" cy="1358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Beato Angelico 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prospettiva nella pittura devozionale per il Convento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San Marco a Firenze.</a:t>
            </a:r>
            <a:endParaRPr/>
          </a:p>
        </p:txBody>
      </p:sp>
      <p:pic>
        <p:nvPicPr>
          <p:cNvPr id="431" name="Google Shape;43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200" y="1221865"/>
            <a:ext cx="7772400" cy="5572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9235" y="3925837"/>
            <a:ext cx="3885930" cy="28688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3" name="Google Shape;433;p22"/>
          <p:cNvCxnSpPr/>
          <p:nvPr/>
        </p:nvCxnSpPr>
        <p:spPr>
          <a:xfrm>
            <a:off x="8039235" y="4889770"/>
            <a:ext cx="3885930" cy="0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4" name="Google Shape;434;p22"/>
          <p:cNvCxnSpPr/>
          <p:nvPr/>
        </p:nvCxnSpPr>
        <p:spPr>
          <a:xfrm flipH="1" rot="10800000">
            <a:off x="8326877" y="4889770"/>
            <a:ext cx="2269787" cy="1904905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5" name="Google Shape;435;p22"/>
          <p:cNvCxnSpPr/>
          <p:nvPr/>
        </p:nvCxnSpPr>
        <p:spPr>
          <a:xfrm flipH="1" rot="10800000">
            <a:off x="8904051" y="4889770"/>
            <a:ext cx="1692613" cy="1904905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6" name="Google Shape;436;p22"/>
          <p:cNvCxnSpPr/>
          <p:nvPr/>
        </p:nvCxnSpPr>
        <p:spPr>
          <a:xfrm>
            <a:off x="8571244" y="4707653"/>
            <a:ext cx="2025420" cy="182117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7" name="Google Shape;437;p22"/>
          <p:cNvCxnSpPr/>
          <p:nvPr/>
        </p:nvCxnSpPr>
        <p:spPr>
          <a:xfrm rot="10800000">
            <a:off x="10596664" y="4889770"/>
            <a:ext cx="1328501" cy="1904905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8" name="Google Shape;438;p22"/>
          <p:cNvCxnSpPr/>
          <p:nvPr/>
        </p:nvCxnSpPr>
        <p:spPr>
          <a:xfrm>
            <a:off x="8505930" y="3925837"/>
            <a:ext cx="2090734" cy="963933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22"/>
          <p:cNvCxnSpPr/>
          <p:nvPr/>
        </p:nvCxnSpPr>
        <p:spPr>
          <a:xfrm flipH="1">
            <a:off x="10596664" y="4622242"/>
            <a:ext cx="1328501" cy="267528"/>
          </a:xfrm>
          <a:prstGeom prst="straightConnector1">
            <a:avLst/>
          </a:prstGeom>
          <a:noFill/>
          <a:ln cap="rnd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0" name="Google Shape;440;p22"/>
          <p:cNvSpPr txBox="1"/>
          <p:nvPr/>
        </p:nvSpPr>
        <p:spPr>
          <a:xfrm>
            <a:off x="7960291" y="2656110"/>
            <a:ext cx="2516374" cy="16081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Beato Angelico</a:t>
            </a:r>
            <a:b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i="1"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Annunciazione</a:t>
            </a: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affresco, 230x321 cm, 1440 ca.; Firenze, Museo Nazionale  di San Marco.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9898" l="7701" r="7701" t="0"/>
          <a:stretch/>
        </p:blipFill>
        <p:spPr>
          <a:xfrm>
            <a:off x="3330391" y="3651123"/>
            <a:ext cx="3603812" cy="309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71767" y="3638207"/>
            <a:ext cx="4701986" cy="310447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/>
          <p:nvPr/>
        </p:nvSpPr>
        <p:spPr>
          <a:xfrm>
            <a:off x="-2518" y="-25601"/>
            <a:ext cx="12192000" cy="1156138"/>
          </a:xfrm>
          <a:prstGeom prst="rect">
            <a:avLst/>
          </a:prstGeom>
          <a:solidFill>
            <a:srgbClr val="F3B7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886923" y="1476695"/>
            <a:ext cx="10418153" cy="6492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t-IT" sz="2400">
                <a:latin typeface="Helvetica Neue"/>
                <a:ea typeface="Helvetica Neue"/>
                <a:cs typeface="Helvetica Neue"/>
                <a:sym typeface="Helvetica Neue"/>
              </a:rPr>
              <a:t>• Il linguaggio rinascimentale dei Fiorentini nella prima metà del secolo</a:t>
            </a:r>
            <a:endParaRPr/>
          </a:p>
        </p:txBody>
      </p:sp>
      <p:sp>
        <p:nvSpPr>
          <p:cNvPr id="115" name="Google Shape;115;p3"/>
          <p:cNvSpPr txBox="1"/>
          <p:nvPr/>
        </p:nvSpPr>
        <p:spPr>
          <a:xfrm>
            <a:off x="175365" y="234636"/>
            <a:ext cx="841749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PERCORSO DELL'ARTE</a:t>
            </a:r>
            <a:endParaRPr/>
          </a:p>
        </p:txBody>
      </p:sp>
      <p:sp>
        <p:nvSpPr>
          <p:cNvPr id="116" name="Google Shape;11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17" name="Google Shape;117;p3"/>
          <p:cNvSpPr txBox="1"/>
          <p:nvPr/>
        </p:nvSpPr>
        <p:spPr>
          <a:xfrm>
            <a:off x="886923" y="2069709"/>
            <a:ext cx="10986830" cy="8554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Il linguaggio rinascimentale dei Fiamminghi nella prima metà del secolo 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8" name="Google Shape;118;p3"/>
          <p:cNvSpPr txBox="1"/>
          <p:nvPr/>
        </p:nvSpPr>
        <p:spPr>
          <a:xfrm>
            <a:off x="903566" y="2619480"/>
            <a:ext cx="10810639" cy="5082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• I linguaggi rinascimentali nelle corti italiane nella seconda metà del secolo 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9" name="Google Shape;119;p3"/>
          <p:cNvPicPr preferRelativeResize="0"/>
          <p:nvPr/>
        </p:nvPicPr>
        <p:blipFill rotWithShape="1">
          <a:blip r:embed="rId5">
            <a:alphaModFix/>
          </a:blip>
          <a:srcRect b="0" l="5562" r="0" t="0"/>
          <a:stretch/>
        </p:blipFill>
        <p:spPr>
          <a:xfrm>
            <a:off x="129987" y="2887523"/>
            <a:ext cx="3299013" cy="397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166648"/>
            <a:ext cx="7772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4"/>
          <p:cNvSpPr txBox="1"/>
          <p:nvPr/>
        </p:nvSpPr>
        <p:spPr>
          <a:xfrm>
            <a:off x="187891" y="234636"/>
            <a:ext cx="12004109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FIRENZE: L'INVENZIONE</a:t>
            </a:r>
            <a:r>
              <a:rPr lang="it-IT"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4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RINASCIMENTO</a:t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128" name="Google Shape;128;p4"/>
          <p:cNvSpPr txBox="1"/>
          <p:nvPr/>
        </p:nvSpPr>
        <p:spPr>
          <a:xfrm>
            <a:off x="4182409" y="6389811"/>
            <a:ext cx="36922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56B03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Vista di Firenze con la cupola del Brunelleschi</a:t>
            </a:r>
            <a:endParaRPr sz="1200">
              <a:solidFill>
                <a:srgbClr val="888888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" name="Google Shape;12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130" name="Google Shape;130;p4"/>
          <p:cNvSpPr txBox="1"/>
          <p:nvPr/>
        </p:nvSpPr>
        <p:spPr>
          <a:xfrm>
            <a:off x="8153400" y="1536558"/>
            <a:ext cx="3868271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condizioni economiche </a:t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politiche hanno reso possibile l’invenzione </a:t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linguaggio rinascimentale a Firenze nella prima metà del Quattrocento.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grandi protagonisti </a:t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sono l’architetto </a:t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Filippo Brunelleschi</a:t>
            </a: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 scultore </a:t>
            </a:r>
            <a:r>
              <a:rPr b="1"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Donatello</a:t>
            </a: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il pittore </a:t>
            </a:r>
            <a:r>
              <a:rPr b="1"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Masaccio</a:t>
            </a:r>
            <a:r>
              <a:rPr lang="it-IT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187891" y="234636"/>
            <a:ext cx="1200410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RESA DELLA PROFONDITÀ SPAZIALE E DELLE EMOZIONI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138" name="Google Shape;138;p5"/>
          <p:cNvSpPr txBox="1"/>
          <p:nvPr/>
        </p:nvSpPr>
        <p:spPr>
          <a:xfrm>
            <a:off x="589897" y="2579460"/>
            <a:ext cx="3537109" cy="3283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formella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i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Sacrificio di Isacco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 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presenta una resa spaziale tridimensionale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 le emozioni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dei protagonisti.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È un primo esempio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un nuovo linguaggio artistico.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8724" y="1235630"/>
            <a:ext cx="4694264" cy="5302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/>
          <p:nvPr/>
        </p:nvSpPr>
        <p:spPr>
          <a:xfrm>
            <a:off x="5136776" y="1985853"/>
            <a:ext cx="3818966" cy="2814748"/>
          </a:xfrm>
          <a:prstGeom prst="triangle">
            <a:avLst>
              <a:gd fmla="val 52444" name="adj"/>
            </a:avLst>
          </a:prstGeom>
          <a:noFill/>
          <a:ln cap="flat" cmpd="sng" w="53975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9802476" y="3328377"/>
            <a:ext cx="315920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composizione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5"/>
          <p:cNvSpPr txBox="1"/>
          <p:nvPr/>
        </p:nvSpPr>
        <p:spPr>
          <a:xfrm>
            <a:off x="9924780" y="2326302"/>
            <a:ext cx="167732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spazio</a:t>
            </a:r>
            <a:r>
              <a:rPr lang="it-IT"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5"/>
          <p:cNvSpPr txBox="1"/>
          <p:nvPr/>
        </p:nvSpPr>
        <p:spPr>
          <a:xfrm>
            <a:off x="3292478" y="1499138"/>
            <a:ext cx="12304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L'angelo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9564435" y="1513654"/>
            <a:ext cx="2398012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emozioni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5" name="Google Shape;145;p5"/>
          <p:cNvCxnSpPr>
            <a:stCxn id="142" idx="1"/>
          </p:cNvCxnSpPr>
          <p:nvPr/>
        </p:nvCxnSpPr>
        <p:spPr>
          <a:xfrm flipH="1">
            <a:off x="9263880" y="2634079"/>
            <a:ext cx="660900" cy="1560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6" name="Google Shape;146;p5"/>
          <p:cNvCxnSpPr/>
          <p:nvPr/>
        </p:nvCxnSpPr>
        <p:spPr>
          <a:xfrm flipH="1">
            <a:off x="8998843" y="3706276"/>
            <a:ext cx="1647655" cy="776041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7" name="Google Shape;147;p5"/>
          <p:cNvCxnSpPr>
            <a:stCxn id="144" idx="1"/>
          </p:cNvCxnSpPr>
          <p:nvPr/>
        </p:nvCxnSpPr>
        <p:spPr>
          <a:xfrm flipH="1">
            <a:off x="9212535" y="1821431"/>
            <a:ext cx="351900" cy="14430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8" name="Google Shape;148;p5"/>
          <p:cNvCxnSpPr/>
          <p:nvPr/>
        </p:nvCxnSpPr>
        <p:spPr>
          <a:xfrm rot="10800000">
            <a:off x="4364250" y="1710601"/>
            <a:ext cx="772526" cy="5145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4" name="Google Shape;154;p6"/>
          <p:cNvSpPr txBox="1"/>
          <p:nvPr/>
        </p:nvSpPr>
        <p:spPr>
          <a:xfrm>
            <a:off x="187891" y="234636"/>
            <a:ext cx="1200410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NUOVE TECNICHE PER LA PIÙ GRANDE CUPOLA DEL TEMPO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284325" y="6062281"/>
            <a:ext cx="11623349" cy="1558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Brunelleschi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inventa e utilizza nuove tecniche per realizzare la più grande cupola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muratura fino a quel momento.</a:t>
            </a:r>
            <a:endParaRPr/>
          </a:p>
        </p:txBody>
      </p:sp>
      <p:sp>
        <p:nvSpPr>
          <p:cNvPr id="156" name="Google Shape;156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1762" y="1028723"/>
            <a:ext cx="3560805" cy="404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8023" y="1803239"/>
            <a:ext cx="4091416" cy="330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/>
          <p:nvPr/>
        </p:nvSpPr>
        <p:spPr>
          <a:xfrm>
            <a:off x="5060950" y="1800344"/>
            <a:ext cx="960457" cy="960457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"/>
          <p:cNvSpPr/>
          <p:nvPr/>
        </p:nvSpPr>
        <p:spPr>
          <a:xfrm>
            <a:off x="2273643" y="2220072"/>
            <a:ext cx="1208928" cy="1208928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6"/>
          <p:cNvSpPr/>
          <p:nvPr/>
        </p:nvSpPr>
        <p:spPr>
          <a:xfrm>
            <a:off x="4249703" y="3021858"/>
            <a:ext cx="253946" cy="253946"/>
          </a:xfrm>
          <a:prstGeom prst="ellipse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6"/>
          <p:cNvCxnSpPr>
            <a:stCxn id="161" idx="7"/>
            <a:endCxn id="159" idx="3"/>
          </p:cNvCxnSpPr>
          <p:nvPr/>
        </p:nvCxnSpPr>
        <p:spPr>
          <a:xfrm flipH="1" rot="10800000">
            <a:off x="4466459" y="2620148"/>
            <a:ext cx="735000" cy="43890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3" name="Google Shape;163;p6"/>
          <p:cNvSpPr txBox="1"/>
          <p:nvPr/>
        </p:nvSpPr>
        <p:spPr>
          <a:xfrm>
            <a:off x="7349673" y="1379610"/>
            <a:ext cx="165988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Sfera bronzea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64" name="Google Shape;164;p6"/>
          <p:cNvCxnSpPr/>
          <p:nvPr/>
        </p:nvCxnSpPr>
        <p:spPr>
          <a:xfrm>
            <a:off x="1769423" y="2269680"/>
            <a:ext cx="1270660" cy="437894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65" name="Google Shape;165;p6"/>
          <p:cNvSpPr txBox="1"/>
          <p:nvPr/>
        </p:nvSpPr>
        <p:spPr>
          <a:xfrm>
            <a:off x="157789" y="2064807"/>
            <a:ext cx="17232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Calotta interna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6"/>
          <p:cNvSpPr txBox="1"/>
          <p:nvPr/>
        </p:nvSpPr>
        <p:spPr>
          <a:xfrm>
            <a:off x="10777" y="3263388"/>
            <a:ext cx="17232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Intercapedine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6"/>
          <p:cNvSpPr txBox="1"/>
          <p:nvPr/>
        </p:nvSpPr>
        <p:spPr>
          <a:xfrm>
            <a:off x="157789" y="3804091"/>
            <a:ext cx="172328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Uno dei 24 costoloni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6"/>
          <p:cNvSpPr txBox="1"/>
          <p:nvPr/>
        </p:nvSpPr>
        <p:spPr>
          <a:xfrm>
            <a:off x="69689" y="4735770"/>
            <a:ext cx="226477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Uno degli otto </a:t>
            </a:r>
            <a:b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costoloni di marmo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2074136" y="1407558"/>
            <a:ext cx="3413579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mattoni «a spina di pesce»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p6"/>
          <p:cNvSpPr txBox="1"/>
          <p:nvPr/>
        </p:nvSpPr>
        <p:spPr>
          <a:xfrm>
            <a:off x="6399758" y="2564573"/>
            <a:ext cx="21799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Costolone</a:t>
            </a:r>
            <a:r>
              <a:rPr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marmo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6"/>
          <p:cNvSpPr txBox="1"/>
          <p:nvPr/>
        </p:nvSpPr>
        <p:spPr>
          <a:xfrm>
            <a:off x="7230985" y="1941997"/>
            <a:ext cx="111058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Lanterna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 txBox="1"/>
          <p:nvPr/>
        </p:nvSpPr>
        <p:spPr>
          <a:xfrm>
            <a:off x="9672743" y="5135957"/>
            <a:ext cx="287348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 a sesto acuto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/>
          <p:nvPr/>
        </p:nvSpPr>
        <p:spPr>
          <a:xfrm>
            <a:off x="6971966" y="3350595"/>
            <a:ext cx="5977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Vela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9794493" y="1622996"/>
            <a:ext cx="177785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Tegole quadrate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6"/>
          <p:cNvSpPr txBox="1"/>
          <p:nvPr/>
        </p:nvSpPr>
        <p:spPr>
          <a:xfrm>
            <a:off x="6353433" y="4295933"/>
            <a:ext cx="125832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Tamburo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ottagonale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6" name="Google Shape;176;p6"/>
          <p:cNvCxnSpPr>
            <a:stCxn id="166" idx="3"/>
          </p:cNvCxnSpPr>
          <p:nvPr/>
        </p:nvCxnSpPr>
        <p:spPr>
          <a:xfrm flipH="1" rot="10800000">
            <a:off x="1734064" y="3145565"/>
            <a:ext cx="984000" cy="287100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77" name="Google Shape;177;p6"/>
          <p:cNvSpPr txBox="1"/>
          <p:nvPr/>
        </p:nvSpPr>
        <p:spPr>
          <a:xfrm>
            <a:off x="116225" y="2700137"/>
            <a:ext cx="172328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Calotta esterna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8" name="Google Shape;178;p6"/>
          <p:cNvCxnSpPr/>
          <p:nvPr/>
        </p:nvCxnSpPr>
        <p:spPr>
          <a:xfrm flipH="1" rot="10800000">
            <a:off x="1734064" y="2909256"/>
            <a:ext cx="909951" cy="30583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79" name="Google Shape;179;p6"/>
          <p:cNvCxnSpPr/>
          <p:nvPr/>
        </p:nvCxnSpPr>
        <p:spPr>
          <a:xfrm flipH="1" rot="10800000">
            <a:off x="1154029" y="3240373"/>
            <a:ext cx="2806554" cy="1038570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0" name="Google Shape;180;p6"/>
          <p:cNvCxnSpPr/>
          <p:nvPr/>
        </p:nvCxnSpPr>
        <p:spPr>
          <a:xfrm flipH="1" rot="10800000">
            <a:off x="2050616" y="3649571"/>
            <a:ext cx="1420815" cy="1561585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1" name="Google Shape;181;p6"/>
          <p:cNvCxnSpPr/>
          <p:nvPr/>
        </p:nvCxnSpPr>
        <p:spPr>
          <a:xfrm>
            <a:off x="4886696" y="1633516"/>
            <a:ext cx="587829" cy="462479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82" name="Google Shape;182;p6"/>
          <p:cNvSpPr/>
          <p:nvPr/>
        </p:nvSpPr>
        <p:spPr>
          <a:xfrm>
            <a:off x="10611888" y="2344307"/>
            <a:ext cx="960457" cy="960457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6"/>
          <p:cNvSpPr/>
          <p:nvPr/>
        </p:nvSpPr>
        <p:spPr>
          <a:xfrm>
            <a:off x="10110176" y="3247489"/>
            <a:ext cx="253946" cy="253946"/>
          </a:xfrm>
          <a:prstGeom prst="ellipse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4" name="Google Shape;184;p6"/>
          <p:cNvCxnSpPr>
            <a:stCxn id="183" idx="7"/>
          </p:cNvCxnSpPr>
          <p:nvPr/>
        </p:nvCxnSpPr>
        <p:spPr>
          <a:xfrm flipH="1" rot="10800000">
            <a:off x="10326932" y="3059079"/>
            <a:ext cx="358500" cy="22560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5" name="Google Shape;185;p6"/>
          <p:cNvCxnSpPr/>
          <p:nvPr/>
        </p:nvCxnSpPr>
        <p:spPr>
          <a:xfrm>
            <a:off x="10560818" y="1912947"/>
            <a:ext cx="611749" cy="787190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6" name="Google Shape;186;p6"/>
          <p:cNvCxnSpPr/>
          <p:nvPr/>
        </p:nvCxnSpPr>
        <p:spPr>
          <a:xfrm flipH="1" rot="10800000">
            <a:off x="8818094" y="1416818"/>
            <a:ext cx="416341" cy="132069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7" name="Google Shape;187;p6"/>
          <p:cNvCxnSpPr/>
          <p:nvPr/>
        </p:nvCxnSpPr>
        <p:spPr>
          <a:xfrm flipH="1" rot="10800000">
            <a:off x="8240654" y="2095995"/>
            <a:ext cx="867242" cy="48537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8" name="Google Shape;188;p6"/>
          <p:cNvCxnSpPr/>
          <p:nvPr/>
        </p:nvCxnSpPr>
        <p:spPr>
          <a:xfrm>
            <a:off x="7503775" y="2851161"/>
            <a:ext cx="979113" cy="279791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89" name="Google Shape;189;p6"/>
          <p:cNvCxnSpPr/>
          <p:nvPr/>
        </p:nvCxnSpPr>
        <p:spPr>
          <a:xfrm>
            <a:off x="7350370" y="3636239"/>
            <a:ext cx="1045029" cy="158635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90" name="Google Shape;190;p6"/>
          <p:cNvCxnSpPr/>
          <p:nvPr/>
        </p:nvCxnSpPr>
        <p:spPr>
          <a:xfrm>
            <a:off x="7437773" y="4599590"/>
            <a:ext cx="903798" cy="64891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cxnSp>
        <p:nvCxnSpPr>
          <p:cNvPr id="191" name="Google Shape;191;p6"/>
          <p:cNvCxnSpPr/>
          <p:nvPr/>
        </p:nvCxnSpPr>
        <p:spPr>
          <a:xfrm rot="10800000">
            <a:off x="10034819" y="3689876"/>
            <a:ext cx="930312" cy="1545128"/>
          </a:xfrm>
          <a:prstGeom prst="straightConnector1">
            <a:avLst/>
          </a:prstGeom>
          <a:noFill/>
          <a:ln cap="rnd" cmpd="sng" w="25400">
            <a:solidFill>
              <a:schemeClr val="accent2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92" name="Google Shape;192;p6"/>
          <p:cNvSpPr/>
          <p:nvPr/>
        </p:nvSpPr>
        <p:spPr>
          <a:xfrm rot="1888152">
            <a:off x="9025882" y="2781279"/>
            <a:ext cx="1398305" cy="1007575"/>
          </a:xfrm>
          <a:custGeom>
            <a:rect b="b" l="l" r="r" t="t"/>
            <a:pathLst>
              <a:path extrusionOk="0" h="1007575" w="1398305">
                <a:moveTo>
                  <a:pt x="560460" y="477044"/>
                </a:moveTo>
                <a:cubicBezTo>
                  <a:pt x="812965" y="477044"/>
                  <a:pt x="1017660" y="681739"/>
                  <a:pt x="1017660" y="934244"/>
                </a:cubicBezTo>
                <a:lnTo>
                  <a:pt x="560460" y="934244"/>
                </a:lnTo>
                <a:lnTo>
                  <a:pt x="560460" y="477044"/>
                </a:lnTo>
                <a:close/>
              </a:path>
              <a:path extrusionOk="0" fill="none" h="1007575" w="1398305">
                <a:moveTo>
                  <a:pt x="0" y="2259"/>
                </a:moveTo>
                <a:cubicBezTo>
                  <a:pt x="418229" y="-45246"/>
                  <a:pt x="1280352" y="668220"/>
                  <a:pt x="1398305" y="1007575"/>
                </a:cubicBezTo>
              </a:path>
            </a:pathLst>
          </a:cu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 rot="-9136908">
            <a:off x="8950469" y="2530423"/>
            <a:ext cx="602118" cy="1473976"/>
          </a:xfrm>
          <a:custGeom>
            <a:rect b="b" l="l" r="r" t="t"/>
            <a:pathLst>
              <a:path extrusionOk="0" h="1473976" w="602118">
                <a:moveTo>
                  <a:pt x="144918" y="702126"/>
                </a:moveTo>
                <a:cubicBezTo>
                  <a:pt x="397423" y="702126"/>
                  <a:pt x="602118" y="906821"/>
                  <a:pt x="602118" y="1159326"/>
                </a:cubicBezTo>
                <a:lnTo>
                  <a:pt x="144918" y="1159326"/>
                </a:lnTo>
                <a:lnTo>
                  <a:pt x="144918" y="702126"/>
                </a:lnTo>
                <a:close/>
              </a:path>
              <a:path extrusionOk="0" fill="none" h="1473976" w="602118">
                <a:moveTo>
                  <a:pt x="0" y="0"/>
                </a:moveTo>
                <a:cubicBezTo>
                  <a:pt x="356645" y="609046"/>
                  <a:pt x="557965" y="1248451"/>
                  <a:pt x="525302" y="1473976"/>
                </a:cubicBezTo>
              </a:path>
            </a:pathLst>
          </a:cu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2313104" y="5115118"/>
            <a:ext cx="2817761" cy="625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spaccato della cupola</a:t>
            </a:r>
            <a:b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 Brunelleschi mostra due calotte, l'intercapedine tra loro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 i costoloni che le uniscono</a:t>
            </a:r>
            <a:endParaRPr/>
          </a:p>
        </p:txBody>
      </p:sp>
      <p:sp>
        <p:nvSpPr>
          <p:cNvPr id="195" name="Google Shape;195;p6"/>
          <p:cNvSpPr txBox="1"/>
          <p:nvPr/>
        </p:nvSpPr>
        <p:spPr>
          <a:xfrm>
            <a:off x="6055258" y="5191775"/>
            <a:ext cx="3341015" cy="625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bella forma della cupola</a:t>
            </a:r>
            <a:b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 Santa Maria del Fiore dipende </a:t>
            </a:r>
            <a:b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dai due obiettivi di Brunelleschi: la ricerca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della stabilità dell'edificio e la sua gradevolezza.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Osservala dal basso verso l'alto.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187891" y="234636"/>
            <a:ext cx="1200410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 REGOLE DI UNA NUOVA ARCHITETTURA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03" name="Google Shape;20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2894" y="1287703"/>
            <a:ext cx="5591909" cy="245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352211" y="4724220"/>
            <a:ext cx="5553165" cy="158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Brunelleschi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fonda le regole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della nuova architettura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tre principi: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ordine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regolarità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simmetria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4">
            <a:alphaModFix/>
          </a:blip>
          <a:srcRect b="277" l="0" r="0" t="0"/>
          <a:stretch/>
        </p:blipFill>
        <p:spPr>
          <a:xfrm>
            <a:off x="5954803" y="1287703"/>
            <a:ext cx="6237197" cy="469296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"/>
          <p:cNvSpPr txBox="1"/>
          <p:nvPr/>
        </p:nvSpPr>
        <p:spPr>
          <a:xfrm>
            <a:off x="6096000" y="5590349"/>
            <a:ext cx="2817761" cy="58131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 e Luca Fancelli,</a:t>
            </a:r>
            <a:endParaRPr sz="1200">
              <a:solidFill>
                <a:srgbClr val="19CB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Palazzo Pitti, ricostruzione dello stato originario edificato nel 1458; Firenze.</a:t>
            </a:r>
            <a:endParaRPr/>
          </a:p>
        </p:txBody>
      </p:sp>
      <p:sp>
        <p:nvSpPr>
          <p:cNvPr id="208" name="Google Shape;208;p7"/>
          <p:cNvSpPr txBox="1"/>
          <p:nvPr/>
        </p:nvSpPr>
        <p:spPr>
          <a:xfrm>
            <a:off x="3134401" y="3830783"/>
            <a:ext cx="2817761" cy="625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endParaRPr sz="1200">
              <a:solidFill>
                <a:srgbClr val="19CB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Ospedale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degli Innocenti,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1419-1427, Firenze.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8"/>
          <p:cNvSpPr txBox="1"/>
          <p:nvPr/>
        </p:nvSpPr>
        <p:spPr>
          <a:xfrm>
            <a:off x="187891" y="234636"/>
            <a:ext cx="1200410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RIVOLUZIONE PER RAPPRESENTARE LO SPAZIO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8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16" name="Google Shape;216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217" name="Google Shape;2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194" y="1588613"/>
            <a:ext cx="9175466" cy="2404102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8"/>
          <p:cNvSpPr txBox="1"/>
          <p:nvPr/>
        </p:nvSpPr>
        <p:spPr>
          <a:xfrm>
            <a:off x="586191" y="4303278"/>
            <a:ext cx="10767609" cy="1585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Brunelleschi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sperimenta e fissa le regole della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prospettiva lineare centrale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la convergenza delle linee su un unico punto di fuga; la loro diminuzione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più si allontanano dal primo piano; il loro avvicinarsi più si avvicinano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punto di fuga.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8"/>
          <p:cNvSpPr txBox="1"/>
          <p:nvPr/>
        </p:nvSpPr>
        <p:spPr>
          <a:xfrm>
            <a:off x="9982200" y="2542586"/>
            <a:ext cx="2011614" cy="20296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prospettiva lineare</a:t>
            </a:r>
            <a:endParaRPr sz="1200">
              <a:solidFill>
                <a:srgbClr val="19CB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È una tecnica </a:t>
            </a:r>
            <a:b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rappresentare</a:t>
            </a:r>
            <a:b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 spazio su un supporto bidimensionale.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9"/>
          <p:cNvSpPr/>
          <p:nvPr/>
        </p:nvSpPr>
        <p:spPr>
          <a:xfrm>
            <a:off x="0" y="10510"/>
            <a:ext cx="12192000" cy="1156138"/>
          </a:xfrm>
          <a:prstGeom prst="rect">
            <a:avLst/>
          </a:prstGeom>
          <a:solidFill>
            <a:srgbClr val="56B03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9"/>
          <p:cNvSpPr txBox="1"/>
          <p:nvPr/>
        </p:nvSpPr>
        <p:spPr>
          <a:xfrm>
            <a:off x="187891" y="234636"/>
            <a:ext cx="12004109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br>
              <a:rPr lang="it-IT" sz="2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it-IT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RIVOLUZIONE PER RAPPRESENTARE LO SPAZIO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9"/>
          <p:cNvSpPr txBox="1"/>
          <p:nvPr/>
        </p:nvSpPr>
        <p:spPr>
          <a:xfrm>
            <a:off x="401638" y="646271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rgbClr val="56B03D"/>
                </a:solidFill>
                <a:latin typeface="Calibri"/>
                <a:ea typeface="Calibri"/>
                <a:cs typeface="Calibri"/>
                <a:sym typeface="Calibri"/>
              </a:rPr>
              <a:t>Il primo Rinascimento</a:t>
            </a:r>
            <a:endParaRPr/>
          </a:p>
        </p:txBody>
      </p:sp>
      <p:sp>
        <p:nvSpPr>
          <p:cNvPr id="227" name="Google Shape;227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it-IT"/>
              <a:t>‹#›</a:t>
            </a:fld>
            <a:endParaRPr b="1"/>
          </a:p>
        </p:txBody>
      </p:sp>
      <p:pic>
        <p:nvPicPr>
          <p:cNvPr id="228" name="Google Shape;22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37" y="1267206"/>
            <a:ext cx="4319617" cy="508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3355" y="1297003"/>
            <a:ext cx="4319616" cy="508914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9"/>
          <p:cNvSpPr txBox="1"/>
          <p:nvPr/>
        </p:nvSpPr>
        <p:spPr>
          <a:xfrm>
            <a:off x="8859225" y="1390774"/>
            <a:ext cx="3057110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L’uso delle regole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della prospettiva lineare centrale serve </a:t>
            </a:r>
            <a:b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Brunelleschi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 progettare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gli interni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degli edifici,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come la </a:t>
            </a: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Basilica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 San Lorenzo</a:t>
            </a:r>
            <a:r>
              <a:rPr lang="it-IT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231" name="Google Shape;231;p9"/>
          <p:cNvSpPr txBox="1"/>
          <p:nvPr/>
        </p:nvSpPr>
        <p:spPr>
          <a:xfrm>
            <a:off x="8859225" y="5794984"/>
            <a:ext cx="3796280" cy="625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200">
                <a:solidFill>
                  <a:srgbClr val="19C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Filippo Brunelleschi</a:t>
            </a:r>
            <a:endParaRPr sz="1200">
              <a:solidFill>
                <a:srgbClr val="19CB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Basilica di San Lorenzo,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1425-1446; Firenze. Interno.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2026-03-03T08:49:49Z</dcterms:created>
  <dc:creator>volo17</dc:creator>
</cp:coreProperties>
</file>