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382b6653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e382b6653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e382b6653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e382b6653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382b6653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382b6653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5ae04499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5ae04499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5ae0449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5ae0449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eae67f4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eae67f4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55a3e10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855a3e10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96">
          <p15:clr>
            <a:srgbClr val="E46962"/>
          </p15:clr>
        </p15:guide>
        <p15:guide id="2" orient="horz" pos="680">
          <p15:clr>
            <a:srgbClr val="E46962"/>
          </p15:clr>
        </p15:guide>
        <p15:guide id="3" pos="203">
          <p15:clr>
            <a:srgbClr val="E46962"/>
          </p15:clr>
        </p15:guide>
        <p15:guide id="4" pos="5575">
          <p15:clr>
            <a:srgbClr val="E46962"/>
          </p15:clr>
        </p15:guide>
        <p15:guide id="5" pos="3912">
          <p15:clr>
            <a:srgbClr val="E46962"/>
          </p15:clr>
        </p15:guide>
        <p15:guide id="6" orient="horz" pos="30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9958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1206300" y="2157600"/>
            <a:ext cx="6731400" cy="828300"/>
          </a:xfrm>
          <a:prstGeom prst="roundRect">
            <a:avLst>
              <a:gd fmla="val 16667" name="adj"/>
            </a:avLst>
          </a:prstGeom>
          <a:solidFill>
            <a:srgbClr val="898888">
              <a:alpha val="64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3"/>
          <p:cNvSpPr txBox="1"/>
          <p:nvPr/>
        </p:nvSpPr>
        <p:spPr>
          <a:xfrm>
            <a:off x="1206300" y="2157600"/>
            <a:ext cx="67314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4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La riforma protestante </a:t>
            </a:r>
            <a:endParaRPr b="1" i="1" sz="4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8" name="Google Shape;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2367300" y="1136700"/>
            <a:ext cx="4409400" cy="28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4000">
                <a:latin typeface="Georgia"/>
                <a:ea typeface="Georgia"/>
                <a:cs typeface="Georgia"/>
                <a:sym typeface="Georgia"/>
              </a:rPr>
              <a:t>INDICE</a:t>
            </a:r>
            <a:endParaRPr i="1" sz="4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LE PREMESSE CULTURALI DELLA RIFORMA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MARTIN LUTERO ALL’ATTACCO DELLA CHIESA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DIFFUSIONE DELLA RIFORMA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IL CALVINISMO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Font typeface="Poppins"/>
              <a:buAutoNum type="arabicPeriod"/>
            </a:pPr>
            <a:r>
              <a:rPr lang="it" sz="1300">
                <a:latin typeface="Poppins"/>
                <a:ea typeface="Poppins"/>
                <a:cs typeface="Poppins"/>
                <a:sym typeface="Poppins"/>
              </a:rPr>
              <a:t>LA RIFORMA IN ITALIA E I NUOVI ORDINI RELIGIOSI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321475" y="311050"/>
            <a:ext cx="7821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Le premesse culturali della riforma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321475" y="1348350"/>
            <a:ext cx="4478400" cy="3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Riforma protestante fu l’esito di: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Movimenti anticattolici medievali: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Si inserì in un contesto di lunga critica alla Chiesa di Roma, emersa già nel tardo Medioevo.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Critica ai papi rinascimentali: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 papi di questo periodo venivano visti più come leader politici che come guide spirituali, alimentando il malcontento.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Ansia spirituale diffusa: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Molte persone interpretavano la corruzione e il degrado morale come segni dell’avvento dell'anticristo e dell’imminente giudizio universale.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Riforma nacque come reazione sia a problemi interni alla Chiesa, sia a un clima di forte tensione spirituale e morale.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864" y="1486425"/>
            <a:ext cx="4058812" cy="322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321475" y="311050"/>
            <a:ext cx="8018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Martin Lutero all’attacco della chiesa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6050" y="1352100"/>
            <a:ext cx="63186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 95 tesi di Lutero (1517):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Martin Lutero criticava la vendita delle indulgenze, considerata un atto di simonia, e denunciava l’uso dei proventi per finanziare la basilica di San Pietro. Questo rifletteva anche il malcontento tedesco contro Roma.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scomunica papale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spinse Lutero a contestare il ruolo della Chiesa, promuovendo un rapporto diretto con Dio, in cui la salvezza non dipendeva dalle opere buone.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Nonostante il rifiuto di ritrattare alla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dieta di Worms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(1521), Lutero fu protetto dal principe Federico il Saggio, salvandosi dall’arresto.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Lutero diede voce a un malcontento religioso e nazionale, innescando un movimento che ebbe ampia diffusione grazie alla stampa.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551" y="843850"/>
            <a:ext cx="1794525" cy="391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diffusione della riforma</a:t>
            </a:r>
            <a:endParaRPr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74625" y="1385650"/>
            <a:ext cx="56229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lotta di Lutero contro il potere ecclesiastico trovò grande appoggio, ma la sua sfida fu interpretata anche come una critica ai rapporti sociali tradizionali.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"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guerra dei contadini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" (1524-25), ispirata da un egualitarismo radicale, fu brutalmente repressa con l'appoggio di Lutero. Anche gli anabattisti furono annientati in Germania.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Svizzera, la Riforma provocò una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guerra civile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mentre la sua diffusione nei regni scandinavi fu pacifica.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Nel 1529-30, i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principi luterani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formarono 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Lega di Smalcalda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 opporsi a Carlo V e alla Chiesa cattolica.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Riforma portò non solo a cambiamenti religiosi, ma anche a profonde tensioni sociali e politiche, che sfociarono in rivolte e conflitti in tutta Europa.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525" y="1272980"/>
            <a:ext cx="3052975" cy="356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Il Calvinismo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74625" y="1486425"/>
            <a:ext cx="68196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teologo francese Calvino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rifugiatosi a Ginevra nel 1541, promosse una comunità basata sulla sobrietà del culto, la condanna dei divertimenti e un'etica del lavoro rigida.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principio fondamentale del calvinismo era la "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predestinazione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", secondo cui Dio decide il destino eterno delle persone prima della loro nascita.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Sebbene minoritario, il calvinismo si diffuse in diversi paesi e in Scozia ispirò la formazione della Chiesa presbiteriana, fondata da John Knox.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Il calvinismo introdusse una visione rigida e teologicamente innovativa del cristianesimo, influenzando le comunità religiose e sociali in Europa, pur restando una minoranza rispetto ad altre correnti riformate.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3772" r="0" t="0"/>
          <a:stretch/>
        </p:blipFill>
        <p:spPr>
          <a:xfrm>
            <a:off x="6994225" y="1002250"/>
            <a:ext cx="1738625" cy="37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 rot="10800000">
            <a:off x="7484400" y="4011000"/>
            <a:ext cx="1659600" cy="1132500"/>
          </a:xfrm>
          <a:prstGeom prst="halfFrame">
            <a:avLst>
              <a:gd fmla="val 21276" name="adj1"/>
              <a:gd fmla="val 21850" name="adj2"/>
            </a:avLst>
          </a:prstGeom>
          <a:solidFill>
            <a:srgbClr val="E30A17"/>
          </a:solidFill>
          <a:ln cap="flat" cmpd="sng" w="9525">
            <a:solidFill>
              <a:srgbClr val="E30A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21475" y="311050"/>
            <a:ext cx="77088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320">
                <a:latin typeface="Georgia"/>
                <a:ea typeface="Georgia"/>
                <a:cs typeface="Georgia"/>
                <a:sym typeface="Georgia"/>
              </a:rPr>
              <a:t>La riforma in Italia e i nuovi ordini religiosi</a:t>
            </a:r>
            <a:endParaRPr b="1" sz="23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74625" y="1352100"/>
            <a:ext cx="60354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Anche in Italia si avvertiva la necessità di una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riforma religiosa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ma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papa Leone X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contrastò il dissenso, costringendo all’esilio predicatori come Bernardino Ochino.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All'interno del cattolicesimo si fondarono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nuovi ordini religiosi 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come cappuccini, teatini e barnabiti, che promuovevano il ritorno al Vangelo e il sostegno ai poveri.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Compagnia di Gesù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fondata da </a:t>
            </a:r>
            <a:r>
              <a:rPr b="1"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Ignazio di Loyola</a:t>
            </a: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nel 1540, divenne l’ordine più importante, focalizzato su missioni religiose e la creazione di scuole di alto livello.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Nonostante la repressione del dissenso, il rinnovamento spirituale in Italia si manifestò attraverso nuovi ordini religiosi, con un forte impegno per l’istruzione e il ritorno agli insegnamenti evangelici.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450" y="229575"/>
            <a:ext cx="733300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000" y="1296675"/>
            <a:ext cx="2615325" cy="34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