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Poppins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3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oppins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oppins-italic.fntdata"/><Relationship Id="rId14" Type="http://schemas.openxmlformats.org/officeDocument/2006/relationships/font" Target="fonts/Poppins-bold.fntdata"/><Relationship Id="rId16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e382b6653e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2e382b6653e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e382b6653e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e382b6653e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382b6653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e382b6653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e10c44d84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e10c44d84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5ae04499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5ae04499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5ae04499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5ae04499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eae67f41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eae67f41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1" name="Google Shape;2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5" name="Google Shape;2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29" name="Google Shape;2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0" name="Google Shape;3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96">
          <p15:clr>
            <a:srgbClr val="E46962"/>
          </p15:clr>
        </p15:guide>
        <p15:guide id="2" orient="horz" pos="680">
          <p15:clr>
            <a:srgbClr val="E46962"/>
          </p15:clr>
        </p15:guide>
        <p15:guide id="3" pos="203">
          <p15:clr>
            <a:srgbClr val="E46962"/>
          </p15:clr>
        </p15:guide>
        <p15:guide id="4" pos="5575">
          <p15:clr>
            <a:srgbClr val="E46962"/>
          </p15:clr>
        </p15:guide>
        <p15:guide id="5" pos="3912">
          <p15:clr>
            <a:srgbClr val="E46962"/>
          </p15:clr>
        </p15:guide>
        <p15:guide id="6" orient="horz" pos="306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3"/>
          <p:cNvPicPr preferRelativeResize="0"/>
          <p:nvPr/>
        </p:nvPicPr>
        <p:blipFill rotWithShape="1">
          <a:blip r:embed="rId3">
            <a:alphaModFix/>
          </a:blip>
          <a:srcRect b="8391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3"/>
          <p:cNvSpPr/>
          <p:nvPr/>
        </p:nvSpPr>
        <p:spPr>
          <a:xfrm>
            <a:off x="1206300" y="1876350"/>
            <a:ext cx="6731400" cy="1390800"/>
          </a:xfrm>
          <a:prstGeom prst="roundRect">
            <a:avLst>
              <a:gd fmla="val 16667" name="adj"/>
            </a:avLst>
          </a:prstGeom>
          <a:solidFill>
            <a:srgbClr val="898888">
              <a:alpha val="64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13"/>
          <p:cNvSpPr txBox="1"/>
          <p:nvPr/>
        </p:nvSpPr>
        <p:spPr>
          <a:xfrm>
            <a:off x="1206300" y="1876350"/>
            <a:ext cx="6731400" cy="13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41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Crescita economica e crisi del Trecento</a:t>
            </a:r>
            <a:endParaRPr b="1" i="1" sz="41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/>
        </p:nvSpPr>
        <p:spPr>
          <a:xfrm>
            <a:off x="2485500" y="1136700"/>
            <a:ext cx="4173000" cy="28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4000">
                <a:latin typeface="Georgia"/>
                <a:ea typeface="Georgia"/>
                <a:cs typeface="Georgia"/>
                <a:sym typeface="Georgia"/>
              </a:rPr>
              <a:t>INDICE</a:t>
            </a:r>
            <a:endParaRPr i="1" sz="40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LA CRESCITA DELLA POPOLAZIONE EUROPEA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LE TRASFORMAZIONI DELL’AGRICOLTURA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L’AMPLIAMENTO DEGLI SCAMBI COMMERCIALI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LA PESTE NERA DEL TRECENTO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300"/>
              <a:buFont typeface="Poppins"/>
              <a:buAutoNum type="arabicPeriod"/>
            </a:pPr>
            <a:r>
              <a:rPr lang="it" sz="1300">
                <a:latin typeface="Poppins"/>
                <a:ea typeface="Poppins"/>
                <a:cs typeface="Poppins"/>
                <a:sym typeface="Poppins"/>
              </a:rPr>
              <a:t>LA SOCIETÀ EUROPEA DOPO LA PESTE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5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/>
        </p:nvSpPr>
        <p:spPr>
          <a:xfrm>
            <a:off x="321475" y="311050"/>
            <a:ext cx="78210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La crescita della popolazione europea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187375" y="1348350"/>
            <a:ext cx="6774300" cy="3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L'aumento della popolazione europea tra l'VIII e il XIV secolo fu graduale e costante, passando da circa 42 milioni a 70 milioni di abitanti, favorito da diversi fattori: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Riduzione delle pandemie: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Dopo l'ultima grande epidemia del 742-43, le malattie collettive divennero meno frequenti e meno intense, favorendo la crescita demografica.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Aumento della produzione agricola: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L'espansione delle terre coltivate e l'introduzione di nuove tecniche agricole portarono a una maggiore disponibilità di cibo.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Crescita dei commerci: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L'incremento delle attività commerciali diffuse più ricchezza, migliorando le condizioni di vita e favorendo una maggiore natalità.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Mutamento climatico: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Un graduale aumento delle temperature e una riduzione delle piogge permisero migliori rese agricole e una diminuzione della mortalità.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Questi fattori contribuirono a creare un circolo virtuoso: la crescita della popolazione stimolava la domanda di beni, incrementando la produzione e la ricchezza.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1676" y="2101878"/>
            <a:ext cx="2182326" cy="1696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6"/>
          <p:cNvSpPr txBox="1"/>
          <p:nvPr/>
        </p:nvSpPr>
        <p:spPr>
          <a:xfrm>
            <a:off x="272775" y="365425"/>
            <a:ext cx="83730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Le trasformazioni dell’agricoltura</a:t>
            </a:r>
            <a:endParaRPr b="1"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6"/>
          <p:cNvSpPr txBox="1"/>
          <p:nvPr/>
        </p:nvSpPr>
        <p:spPr>
          <a:xfrm>
            <a:off x="272775" y="1423200"/>
            <a:ext cx="5905200" cy="3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Nel paesaggio rurale medievale si possono distinguere due principali modelli agricoli: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Europa centrale e settentrionale: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Dominavano i campi aperti, lunghi e senza confini, lavorati con aratri pesanti trainati da buoi.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Europa mediterranea: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Si trovavano campi chiusi, appezzamenti irregolari delimitati da filari, coltivati con aratri più leggeri.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partire dal XII secolo, l'agricoltura migliorò grazie a nuove tecniche come la r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otazione triennale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l'uso dell'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energia animale e idraulica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e la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bonifica di terre incolte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Questa crescita agricola stimolò anche la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produzione manifatturiera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 particolare quella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tessile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organizzata in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Arti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corporazioni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per regolare la concorrenza e proteggere gli interessi dei produttori.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" name="Google Shape;72;p16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975" y="1232125"/>
            <a:ext cx="2611070" cy="362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/>
        </p:nvSpPr>
        <p:spPr>
          <a:xfrm>
            <a:off x="321475" y="311050"/>
            <a:ext cx="80181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L’ampliamento degli scambi commerciali</a:t>
            </a:r>
            <a:endParaRPr b="1"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17"/>
          <p:cNvSpPr txBox="1"/>
          <p:nvPr/>
        </p:nvSpPr>
        <p:spPr>
          <a:xfrm>
            <a:off x="158750" y="1352100"/>
            <a:ext cx="65208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Dal XII secolo, Genova e Venezia dominarono i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commerci nel Mediterraneo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favoriti dalle Crociate, sostituendo i mercanti arabi e bizantini.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Tra XII e XIII secolo, l'Europa introdusse strumenti come la bussola e il timone,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migliorando la navigazione e i commerci marittimi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fiere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come quelle della Champagne, erano centri di scambio internazionali, mentre i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mercati locali 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fornivano beni quotidiani, regolati dalle autorità.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scarsità di monete portò all’uso della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lettera di cambio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alla nascita delle prime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banche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rivoluzionando il commercio e il credito.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 Medioevo vide l'ascesa dei mercanti italiani e lo sviluppo di nuove tecnologie e pratiche finanziarie, aprendo la strada all'espansione economica europea.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549" y="1232750"/>
            <a:ext cx="2170950" cy="356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321475" y="311050"/>
            <a:ext cx="77088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La “peste nera” del Trecento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174625" y="1132500"/>
            <a:ext cx="6129000" cy="3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peste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causata dal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bacillo di Yersin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si diffuse dall'Oriente verso l'Europa nel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1347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arrivando attraverso le navi e i porti mediterranei e decimando la popolazione.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peste causò una drastica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riduzione della popolazione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gravi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carestie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Il lavoro agricolo e manifatturiero si interruppe, aggravando la situazione alimentare.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mancanza di conoscenze mediche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portò a cercare capri espiatori, come ebrei e minoranze, e a interpretazioni religiose che vedevano la peste come una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punizione divina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L’epidemia provocò una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recessione economica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numerose ondate successive di peste continuarono a colpire l'Europa fino all'età moderna.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peste nera ebbe un impatto devastante sulla popolazione e sulla società europea, creando un clima di paura, fanatismo e profonde trasformazioni economiche e sociali.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b="0" l="53940" r="0" t="0"/>
          <a:stretch/>
        </p:blipFill>
        <p:spPr>
          <a:xfrm>
            <a:off x="6303622" y="1080000"/>
            <a:ext cx="2546878" cy="378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/>
          <p:nvPr/>
        </p:nvSpPr>
        <p:spPr>
          <a:xfrm rot="10800000">
            <a:off x="7484400" y="4011000"/>
            <a:ext cx="1659600" cy="1132500"/>
          </a:xfrm>
          <a:prstGeom prst="halfFrame">
            <a:avLst>
              <a:gd fmla="val 21276" name="adj1"/>
              <a:gd fmla="val 21850" name="adj2"/>
            </a:avLst>
          </a:prstGeom>
          <a:solidFill>
            <a:srgbClr val="E30A17"/>
          </a:solidFill>
          <a:ln cap="flat" cmpd="sng" w="9525">
            <a:solidFill>
              <a:srgbClr val="E30A1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321475" y="311050"/>
            <a:ext cx="77088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Georgia"/>
                <a:ea typeface="Georgia"/>
                <a:cs typeface="Georgia"/>
                <a:sym typeface="Georgia"/>
              </a:rPr>
              <a:t>La società europea dopo la peste</a:t>
            </a:r>
            <a:endParaRPr sz="232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74625" y="1352100"/>
            <a:ext cx="5850600" cy="3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peste del Trecento decimò la popolazione europea, causando il declino di intere città e regioni. Il calo della domanda ridusse i prezzi agricoli, danneggiando i proprietari terrieri.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scarsità di lavoratori portò a un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aumento dei salari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contro cui i governi reagirono con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restrizioni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provocando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rivolte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nelle città.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proprietari terrieri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risposero alla crisi investendo in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colture intensive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nell'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allevamento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mentre le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aree urbane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sviluppavano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orti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colture specializzate.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 calo della popolazione permise di </a:t>
            </a:r>
            <a:r>
              <a:rPr b="1"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ripensare lo spazio urbano</a:t>
            </a: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con uno sviluppo orizzontale degli edifici e una nuova attenzione estetica.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peste innescò cambiamenti economici e urbanistici, trasformando l'Europa con nuove pratiche agricole e una rinnovata organizzazione delle città.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2450" y="229575"/>
            <a:ext cx="733300" cy="55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0" l="3809" r="0" t="0"/>
          <a:stretch/>
        </p:blipFill>
        <p:spPr>
          <a:xfrm>
            <a:off x="6025232" y="1443450"/>
            <a:ext cx="2733118" cy="33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