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e382b6653e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e382b6653e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e382b6653e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e382b6653e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382b6653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382b6653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10c44d8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10c44d8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5ae04499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5ae04499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5ae04499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5ae04499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eae67f41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eae67f41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8489956e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8489956e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96">
          <p15:clr>
            <a:srgbClr val="E46962"/>
          </p15:clr>
        </p15:guide>
        <p15:guide id="2" orient="horz" pos="680">
          <p15:clr>
            <a:srgbClr val="E46962"/>
          </p15:clr>
        </p15:guide>
        <p15:guide id="3" pos="203">
          <p15:clr>
            <a:srgbClr val="E46962"/>
          </p15:clr>
        </p15:guide>
        <p15:guide id="4" pos="5575">
          <p15:clr>
            <a:srgbClr val="E46962"/>
          </p15:clr>
        </p15:guide>
        <p15:guide id="5" pos="3912">
          <p15:clr>
            <a:srgbClr val="E46962"/>
          </p15:clr>
        </p15:guide>
        <p15:guide id="6" orient="horz" pos="306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0" l="1484" r="1494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/>
          <p:nvPr/>
        </p:nvSpPr>
        <p:spPr>
          <a:xfrm>
            <a:off x="1206300" y="1876350"/>
            <a:ext cx="6731400" cy="1390800"/>
          </a:xfrm>
          <a:prstGeom prst="roundRect">
            <a:avLst>
              <a:gd fmla="val 16667" name="adj"/>
            </a:avLst>
          </a:prstGeom>
          <a:solidFill>
            <a:srgbClr val="898888">
              <a:alpha val="64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3"/>
          <p:cNvSpPr txBox="1"/>
          <p:nvPr/>
        </p:nvSpPr>
        <p:spPr>
          <a:xfrm>
            <a:off x="1206300" y="1876350"/>
            <a:ext cx="67314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4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 comuni italiani e lo scontro con l’impero</a:t>
            </a:r>
            <a:endParaRPr b="1" i="1" sz="4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8" name="Google Shape;4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/>
        </p:nvSpPr>
        <p:spPr>
          <a:xfrm>
            <a:off x="2212050" y="957450"/>
            <a:ext cx="4719900" cy="3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4000">
                <a:latin typeface="Georgia"/>
                <a:ea typeface="Georgia"/>
                <a:cs typeface="Georgia"/>
                <a:sym typeface="Georgia"/>
              </a:rPr>
              <a:t>INDICE</a:t>
            </a:r>
            <a:endParaRPr i="1" sz="4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LA CITTÀ MEDIEVALE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LA NASCITA DEI COMUNI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IL CASO DI MILANO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FEDERICO I BARBAROSSA CONTRO I COMUNI ITALIANI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FEDERICO II E L’ULTIMO SOGNO IMPERIALE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LA TRASFORMAZIONE DELLE ISTITUZIONI COMUNALI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4" name="Google Shape;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321475" y="311050"/>
            <a:ext cx="7821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La città medievale</a:t>
            </a:r>
            <a:endParaRPr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5"/>
          <p:cNvSpPr txBox="1"/>
          <p:nvPr/>
        </p:nvSpPr>
        <p:spPr>
          <a:xfrm>
            <a:off x="187375" y="1348350"/>
            <a:ext cx="6184500" cy="3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Nel Medioevo, si definiva città solo 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centro urbano che ospitava una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sede vescovile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crescita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delle città medievali dipese dalla presenza di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mercati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dallo svolgimento di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funzioni giudiziarie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religiose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culturali 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militari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che interessavano anche le campagne circostanti.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Nell’Alto Medioevo, si distinguevano:  il termine "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urbs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", che indicava la parte fisica della città (vie, piazze, edifici)e il termine "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civitas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", che si riferiva alla comunità dei cittadini che abitavano la città.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 XI e XII secolo, la popolazione urbana aumentò, portando alla creazione di nuovi quartieri esterni, 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borghi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abitati da borghesi che si occupavano di attività artigianali e commerciali.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città medievale era un centro politico, economico e religioso fortemente legato al suo ruolo di sede vescovile. L'espansione urbana e la crescita del ceto borghese furono determinanti nella rinascita delle città dopo l'anno Mille.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0" l="3947" r="0" t="0"/>
          <a:stretch/>
        </p:blipFill>
        <p:spPr>
          <a:xfrm>
            <a:off x="6371875" y="1132500"/>
            <a:ext cx="2478625" cy="37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321475" y="365425"/>
            <a:ext cx="7821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La nascita dei comuni</a:t>
            </a:r>
            <a:endParaRPr b="1"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188925" y="1350650"/>
            <a:ext cx="6394800" cy="3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alcune aree dell'Europa occidentale, le città consolidarono un grado di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autonomia politico-amministrativa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con una classe dirigente composta da esponenti di diversi ceti sociali.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Nascita dei comuni: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Nella seconda metà dell'XI secolo, in Italia, i cittadini si distaccarono dalla figura del vescovo e fondarono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nuove istituzioni comunali, 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gestite da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consoli eletti, 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dando vita a un'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amministrazione collegiale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basata sul diritto romano.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L'esperienza dei comuni ebbe uno sviluppo particolare in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Italia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soprattutto nelle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repubbliche marinare 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(Pisa, Amalfi, Genova, Venezia).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Francia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Inghilterra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Germania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le città riuscirono a ottenere solo limitati margini di autonomia, mantenendo saldamente il potere nelle mani di sovrani, vescovi o signori locali.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L’esperienza comunale italiana si distinse per la forte autonomia politica e istituzionale delle città, che trovò paralleli significativi solo in pochi casi in Europa.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6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11386" l="0" r="0" t="0"/>
          <a:stretch/>
        </p:blipFill>
        <p:spPr>
          <a:xfrm>
            <a:off x="6583725" y="1486425"/>
            <a:ext cx="2266675" cy="33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321475" y="311050"/>
            <a:ext cx="8018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Il caso di Milano</a:t>
            </a:r>
            <a:endParaRPr b="1"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58750" y="1352100"/>
            <a:ext cx="61167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Nel XI secolo, la classe dirigente milanese era composta dai 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capitanei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signori legati vassallaticamente alla Chiesa arcivescovile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e allo stesso tempo erano legati con i valvassori.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Negli anni trenta dell’XI secolo, i valvassori rivendicarono il diritto di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trasmettere ereditariamente i loro benefici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scatenando un conflitto con i </a:t>
            </a:r>
            <a:r>
              <a:rPr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capitanei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sostenuti dall’arcivescovo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Ariberto d’Intimiano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 la 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Constitutio de feudis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(1037), l’imperatore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Corrado II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cercò di rafforzare il suo potere garantendo l’ereditarietà dei feudi minori, accentuando la frattura tra i vassalli della Chiesa e i valvassori.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Nonostante il tentativo di assedio da parte dell'imperatore, la città di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Milano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grazie alla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coesione tra capitanei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valvassori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popolo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riuscì a respingere l'assedio, dimostrando una forte identità e autonomia.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Milano emerse come un'entità politica coesa e autonoma, in grado di resistere sia a tensioni interne che a tentativi di controllo da parte dell'Impero.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10185" r="0" t="0"/>
          <a:stretch/>
        </p:blipFill>
        <p:spPr>
          <a:xfrm>
            <a:off x="6275450" y="1880825"/>
            <a:ext cx="2519551" cy="26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321475" y="311050"/>
            <a:ext cx="7708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Federico I Barbarossa contro i comuni italiani</a:t>
            </a:r>
            <a:endParaRPr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74625" y="1132500"/>
            <a:ext cx="8872800" cy="4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L'elezione di Federico I Barbarossa a imperatore del Sacro Romano Impero segnò una lunga serie di scontri con i comuni italiani e il papato.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Intervento di Federico I in Italia (1154-1155):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Chiamato in Italia da papa Adriano IV e dai comuni di Lodi, Pavia e Como, Barbarossa approfittò delle tensioni con Milano per riaffermare il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controllo imperiale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sui comuni dell'Italia settentrionale e sul regno normanno nel Sud.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Barbarossa emanò la 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Constitutio de regalibus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che formalizzava i diritti regali e la 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Constitutio pacis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che vietava la formazione di leghe tra città. Ciò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portò a una ribellione dei comuni lombardi e alla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distruzione di Milano nel 1162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 comuni lombardi si unirono contro l'imperatore, ottenendo il sostegno di papa Alessandro III. Dopo la disfatta imperiale nella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battaglia di Legnano 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(1176), Barbarossa fu costretto a firmare 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pace di Venezia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(1177).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pace di Costanza (1183):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 questa pace, Federico I riconobbe le autonomie e le prerogative dei comuni italiani in cambio del riconoscimento formale della sua autorità imperiale.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conflitto tra Federico I e i comuni italiani si concluse con una vittoria significativa per i comuni, che ottennero importanti autonomie.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321475" y="311050"/>
            <a:ext cx="7708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Federico II e l’ultimo sogno imperiale</a:t>
            </a:r>
            <a:endParaRPr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74625" y="1352100"/>
            <a:ext cx="6542100" cy="3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Federico II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figlio di Enrico VI e Costanza d'Altavilla, salì al trono di Sicilia e fu incoronato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imperatore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unificando le corone siciliana, imperiale e germanica.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Federico rafforzò l'autorità nel Regno di Sicilia con le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Costituzioni di Melﬁ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(1231), che centralizzavano il potere e stabilivano l'uguaglianza davanti alla legge.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Creò 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Scuola siciliana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influenzando la nascita della letteratura italiana, e si circondò di intellettuali, promuovendo scienza e filosofia.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Scomunicato due volte, tentò di riportare i comuni lombardi sotto il controllo imperiale ma trovò l'opposizione del papato e dei comuni.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Morì nel 1250, lasciando un vuoto nel Sacro Romano Impero e segnando la fine dell'era dei grandi imperatori.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morte di Federico II segnò il declino dell'influenza imperiale in Italia, con il papa e i comuni italiani che continuarono a contendersi il potere.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725" y="1569175"/>
            <a:ext cx="2227975" cy="316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21475" y="311050"/>
            <a:ext cx="7708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La trasformazione delle istituzioni comunali</a:t>
            </a:r>
            <a:endParaRPr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174625" y="1352100"/>
            <a:ext cx="6035400" cy="3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 lotte tra sostenitori dell'impero (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ghibellini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 e del papato (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guelfi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 continuarono a lungo in Italia.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Manfredi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figlio di Federico II, cercò di mantenere il controllo del Sud, ma fu sconfitto dagli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Angioini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nel 1266.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sconfitta di Manfredi portò alla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fine della dinastia sveva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all'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ascesa della dinastia angioina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che prese il controllo del Sud Italia.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Conflitti interni alle città italiane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indebolirono il governo consolare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spingendo i comuni a nominare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podestà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per mantenere l'ordine e guidare l'amministrazione.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 mercanti e artigiani acquisirono sempre più peso nelle decisioni politiche, con la nascita di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consigli popolari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paralleli che bilanciavano il potere del podestà.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lotta tra impero e papato, insieme alle trasformazioni politiche ed economiche nelle città italiane, portò a un nuovo equilibrio sociale e istituzionale.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001" y="1417365"/>
            <a:ext cx="2640500" cy="3347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