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Poppins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936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936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oppins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Poppins-italic.fntdata"/><Relationship Id="rId6" Type="http://schemas.openxmlformats.org/officeDocument/2006/relationships/slide" Target="slides/slide1.xml"/><Relationship Id="rId18" Type="http://schemas.openxmlformats.org/officeDocument/2006/relationships/font" Target="fonts/Poppins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e382b6653e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2e382b6653e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ebecc0538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ebecc0538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ebecc05387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ebecc0538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e382b6653e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2e382b6653e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e10c44d84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e10c44d84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e382b6653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e382b6653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e382b6653e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e382b6653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382b6653e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382b6653e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e8dfda2762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e8dfda276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e9ac5ac37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e9ac5ac37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ebecc0538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ebecc0538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37" name="Google Shape;3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1" name="Google Shape;2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" name="Google Shape;2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  <p:sp>
        <p:nvSpPr>
          <p:cNvPr id="25" name="Google Shape;2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29" name="Google Shape;2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0" name="Google Shape;3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34" name="Google Shape;3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0" y="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" name="Google Shape;8;p1"/>
          <p:cNvSpPr/>
          <p:nvPr/>
        </p:nvSpPr>
        <p:spPr>
          <a:xfrm rot="10800000">
            <a:off x="7484400" y="401100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96">
          <p15:clr>
            <a:srgbClr val="E46962"/>
          </p15:clr>
        </p15:guide>
        <p15:guide id="2" orient="horz" pos="680">
          <p15:clr>
            <a:srgbClr val="E46962"/>
          </p15:clr>
        </p15:guide>
        <p15:guide id="3" pos="203">
          <p15:clr>
            <a:srgbClr val="E46962"/>
          </p15:clr>
        </p15:guide>
        <p15:guide id="4" pos="5575">
          <p15:clr>
            <a:srgbClr val="E46962"/>
          </p15:clr>
        </p15:guide>
        <p15:guide id="5" pos="3912">
          <p15:clr>
            <a:srgbClr val="E46962"/>
          </p15:clr>
        </p15:guide>
        <p15:guide id="6" orient="horz" pos="3061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3"/>
          <p:cNvSpPr/>
          <p:nvPr/>
        </p:nvSpPr>
        <p:spPr>
          <a:xfrm>
            <a:off x="703375" y="1804525"/>
            <a:ext cx="7764300" cy="1428300"/>
          </a:xfrm>
          <a:prstGeom prst="roundRect">
            <a:avLst>
              <a:gd fmla="val 16667" name="adj"/>
            </a:avLst>
          </a:prstGeom>
          <a:solidFill>
            <a:srgbClr val="706F6F">
              <a:alpha val="61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13"/>
          <p:cNvSpPr txBox="1"/>
          <p:nvPr/>
        </p:nvSpPr>
        <p:spPr>
          <a:xfrm>
            <a:off x="703300" y="1723750"/>
            <a:ext cx="7764300" cy="18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41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Fine dell’impero Romano d’Occidente</a:t>
            </a:r>
            <a:endParaRPr sz="41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8" name="Google Shape;4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2450" y="229575"/>
            <a:ext cx="733300" cy="5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/>
          <p:nvPr/>
        </p:nvSpPr>
        <p:spPr>
          <a:xfrm>
            <a:off x="0" y="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2"/>
          <p:cNvSpPr/>
          <p:nvPr/>
        </p:nvSpPr>
        <p:spPr>
          <a:xfrm rot="10800000">
            <a:off x="7484400" y="401100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2"/>
          <p:cNvSpPr txBox="1"/>
          <p:nvPr/>
        </p:nvSpPr>
        <p:spPr>
          <a:xfrm>
            <a:off x="321475" y="311050"/>
            <a:ext cx="62214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320">
                <a:latin typeface="Georgia"/>
                <a:ea typeface="Georgia"/>
                <a:cs typeface="Georgia"/>
                <a:sym typeface="Georgia"/>
              </a:rPr>
              <a:t>Le ragioni della fine dell’impero</a:t>
            </a:r>
            <a:endParaRPr b="1" sz="232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320">
                <a:latin typeface="Georgia"/>
                <a:ea typeface="Georgia"/>
                <a:cs typeface="Georgia"/>
                <a:sym typeface="Georgia"/>
              </a:rPr>
              <a:t>Fattori interni ed esterni</a:t>
            </a:r>
            <a:endParaRPr sz="232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2" name="Google Shape;132;p22"/>
          <p:cNvSpPr txBox="1"/>
          <p:nvPr/>
        </p:nvSpPr>
        <p:spPr>
          <a:xfrm>
            <a:off x="182725" y="1518900"/>
            <a:ext cx="5622900" cy="25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Fattori Esterni: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Invasioni o migrazioni di popoli seminomadi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Pressioni degli Unni e la battaglia di Adrianopoli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Fattori Interni: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Inadeguatezza delle istituzioni nell’affrontare le trasformazioni economiche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Conflitti interni tra Oriente e Occidente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“Imbarbarimento” e strapotere dell’esercito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AutoNum type="arabicPeriod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Disaffezione dei cittadini verso le 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istituzioni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0150" y="1882825"/>
            <a:ext cx="3220350" cy="227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2450" y="229575"/>
            <a:ext cx="733300" cy="5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/>
          <p:nvPr/>
        </p:nvSpPr>
        <p:spPr>
          <a:xfrm>
            <a:off x="0" y="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3"/>
          <p:cNvSpPr/>
          <p:nvPr/>
        </p:nvSpPr>
        <p:spPr>
          <a:xfrm rot="10800000">
            <a:off x="7484400" y="401100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3"/>
          <p:cNvSpPr txBox="1"/>
          <p:nvPr/>
        </p:nvSpPr>
        <p:spPr>
          <a:xfrm>
            <a:off x="321475" y="311050"/>
            <a:ext cx="62214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320">
                <a:latin typeface="Georgia"/>
                <a:ea typeface="Georgia"/>
                <a:cs typeface="Georgia"/>
                <a:sym typeface="Georgia"/>
              </a:rPr>
              <a:t>Le ragioni della fine dell’impero</a:t>
            </a:r>
            <a:endParaRPr b="1" sz="232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320">
                <a:latin typeface="Georgia"/>
                <a:ea typeface="Georgia"/>
                <a:cs typeface="Georgia"/>
                <a:sym typeface="Georgia"/>
              </a:rPr>
              <a:t>Fattori economici, sociali e religiosi</a:t>
            </a:r>
            <a:endParaRPr sz="232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2" name="Google Shape;142;p23"/>
          <p:cNvSpPr txBox="1"/>
          <p:nvPr/>
        </p:nvSpPr>
        <p:spPr>
          <a:xfrm>
            <a:off x="182725" y="1518900"/>
            <a:ext cx="4534500" cy="30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Fattori economici: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AutoNum type="arabicPeriod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Eccessivo carico fiscale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AutoNum type="arabicPeriod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Riforme monetarie e inflazione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AutoNum type="arabicPeriod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Rigidità Sociale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Fattori Sociali: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Scomparsa del modo di produzione schiavistico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AutoNum type="arabicPeriod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Sistema economico basato sul colonato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Fattori Religiosi: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Diffusione del Cristianesimo, che indebolì le istituzioni imperiali</a:t>
            </a:r>
            <a:endParaRPr b="1"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6600" y="1737613"/>
            <a:ext cx="4213901" cy="26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2450" y="229575"/>
            <a:ext cx="733300" cy="5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/>
        </p:nvSpPr>
        <p:spPr>
          <a:xfrm>
            <a:off x="2510700" y="389100"/>
            <a:ext cx="4122600" cy="43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4000">
                <a:latin typeface="Georgia"/>
                <a:ea typeface="Georgia"/>
                <a:cs typeface="Georgia"/>
                <a:sym typeface="Georgia"/>
              </a:rPr>
              <a:t>INDICE</a:t>
            </a:r>
            <a:endParaRPr i="1" sz="40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Georgia"/>
              <a:ea typeface="Georgia"/>
              <a:cs typeface="Georgia"/>
              <a:sym typeface="Georgia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Poppins"/>
              <a:buAutoNum type="arabicPeriod"/>
            </a:pPr>
            <a:r>
              <a:rPr lang="it" sz="1300">
                <a:latin typeface="Poppins"/>
                <a:ea typeface="Poppins"/>
                <a:cs typeface="Poppins"/>
                <a:sym typeface="Poppins"/>
              </a:rPr>
              <a:t>LA CRISI DELL’OCCIDENTE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Poppins"/>
              <a:buAutoNum type="arabicPeriod"/>
            </a:pPr>
            <a:r>
              <a:rPr lang="it" sz="1300">
                <a:latin typeface="Poppins"/>
                <a:ea typeface="Poppins"/>
                <a:cs typeface="Poppins"/>
                <a:sym typeface="Poppins"/>
              </a:rPr>
              <a:t>IL SACCO DI ROMA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Poppins"/>
              <a:buAutoNum type="arabicPeriod"/>
            </a:pPr>
            <a:r>
              <a:rPr lang="it" sz="1300">
                <a:latin typeface="Poppins"/>
                <a:ea typeface="Poppins"/>
                <a:cs typeface="Poppins"/>
                <a:sym typeface="Poppins"/>
              </a:rPr>
              <a:t>REGNI DI VISIGOTI E VANDALI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Poppins"/>
              <a:buAutoNum type="arabicPeriod"/>
            </a:pPr>
            <a:r>
              <a:rPr lang="it" sz="1300">
                <a:latin typeface="Poppins"/>
                <a:ea typeface="Poppins"/>
                <a:cs typeface="Poppins"/>
                <a:sym typeface="Poppins"/>
              </a:rPr>
              <a:t>GALLA PLACIDIA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Poppins"/>
              <a:buAutoNum type="arabicPeriod"/>
            </a:pPr>
            <a:r>
              <a:rPr lang="it" sz="1300">
                <a:latin typeface="Poppins"/>
                <a:ea typeface="Poppins"/>
                <a:cs typeface="Poppins"/>
                <a:sym typeface="Poppins"/>
              </a:rPr>
              <a:t>LA DISCESA DEGLI UNNI IN ITALIA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Poppins"/>
              <a:buAutoNum type="arabicPeriod"/>
            </a:pPr>
            <a:r>
              <a:rPr lang="it" sz="1300">
                <a:latin typeface="Poppins"/>
                <a:ea typeface="Poppins"/>
                <a:cs typeface="Poppins"/>
                <a:sym typeface="Poppins"/>
              </a:rPr>
              <a:t>I REGNI “ROMANO-GERMANICI”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Poppins"/>
              <a:buAutoNum type="arabicPeriod"/>
            </a:pPr>
            <a:r>
              <a:rPr lang="it" sz="1300">
                <a:latin typeface="Poppins"/>
                <a:ea typeface="Poppins"/>
                <a:cs typeface="Poppins"/>
                <a:sym typeface="Poppins"/>
              </a:rPr>
              <a:t>LA FINE DELL’IMPERO ROMANO </a:t>
            </a:r>
            <a:r>
              <a:rPr lang="it" sz="1300">
                <a:latin typeface="Poppins"/>
                <a:ea typeface="Poppins"/>
                <a:cs typeface="Poppins"/>
                <a:sym typeface="Poppins"/>
              </a:rPr>
              <a:t>D'OCCIDENTE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Poppins"/>
              <a:buAutoNum type="arabicPeriod"/>
            </a:pPr>
            <a:r>
              <a:rPr lang="it" sz="1300">
                <a:latin typeface="Poppins"/>
                <a:ea typeface="Poppins"/>
                <a:cs typeface="Poppins"/>
                <a:sym typeface="Poppins"/>
              </a:rPr>
              <a:t>FATTORI </a:t>
            </a:r>
            <a:r>
              <a:rPr lang="it" sz="1300">
                <a:latin typeface="Poppins"/>
                <a:ea typeface="Poppins"/>
                <a:cs typeface="Poppins"/>
                <a:sym typeface="Poppins"/>
              </a:rPr>
              <a:t>INTERNI</a:t>
            </a:r>
            <a:r>
              <a:rPr lang="it" sz="1300">
                <a:latin typeface="Poppins"/>
                <a:ea typeface="Poppins"/>
                <a:cs typeface="Poppins"/>
                <a:sym typeface="Poppins"/>
              </a:rPr>
              <a:t> ED ESTERNI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300"/>
              <a:buFont typeface="Poppins"/>
              <a:buAutoNum type="arabicPeriod"/>
            </a:pPr>
            <a:r>
              <a:rPr lang="it" sz="1300">
                <a:latin typeface="Poppins"/>
                <a:ea typeface="Poppins"/>
                <a:cs typeface="Poppins"/>
                <a:sym typeface="Poppins"/>
              </a:rPr>
              <a:t>FATTORI ECONOMICI, SOCIALI E RELIGIOSI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4" name="Google Shape;5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2450" y="229575"/>
            <a:ext cx="733300" cy="5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/>
          <p:nvPr/>
        </p:nvSpPr>
        <p:spPr>
          <a:xfrm>
            <a:off x="0" y="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5"/>
          <p:cNvSpPr/>
          <p:nvPr/>
        </p:nvSpPr>
        <p:spPr>
          <a:xfrm rot="10800000">
            <a:off x="7484400" y="401100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5"/>
          <p:cNvSpPr txBox="1"/>
          <p:nvPr/>
        </p:nvSpPr>
        <p:spPr>
          <a:xfrm>
            <a:off x="321475" y="311050"/>
            <a:ext cx="60258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320">
                <a:latin typeface="Georgia"/>
                <a:ea typeface="Georgia"/>
                <a:cs typeface="Georgia"/>
                <a:sym typeface="Georgia"/>
              </a:rPr>
              <a:t>La crisi dell’Occidente</a:t>
            </a:r>
            <a:endParaRPr sz="232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2" name="Google Shape;62;p15"/>
          <p:cNvSpPr txBox="1"/>
          <p:nvPr/>
        </p:nvSpPr>
        <p:spPr>
          <a:xfrm>
            <a:off x="182725" y="1352100"/>
            <a:ext cx="5883900" cy="25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All'inizio del V secolo, l'Impero Romano era diviso in due parti: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Oriente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: era caratterizzato da una maggiore coesione interna e da risorse sufficienti per mantenere la stabilità per molti secoli. 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Occidente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: era in una crisi profonda, caratterizzata da: crisi economica, declino della mobilità sociale e problemi militari. 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Mentre l'Oriente riuscì a mantenere una certa stabilità e continuò ad esistere come Impero Bizantino per molti secoli, l'Occidente entrò in una fase di declino irreversibile che culminò con la caduta dell'Impero Romano d'Occidente nel 476 d.C.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3" name="Google Shape;6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4525" y="698476"/>
            <a:ext cx="2715975" cy="382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2450" y="229575"/>
            <a:ext cx="733300" cy="5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/>
        </p:nvSpPr>
        <p:spPr>
          <a:xfrm>
            <a:off x="0" y="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6"/>
          <p:cNvSpPr/>
          <p:nvPr/>
        </p:nvSpPr>
        <p:spPr>
          <a:xfrm rot="10800000">
            <a:off x="7484400" y="401100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6"/>
          <p:cNvSpPr txBox="1"/>
          <p:nvPr/>
        </p:nvSpPr>
        <p:spPr>
          <a:xfrm>
            <a:off x="321475" y="374750"/>
            <a:ext cx="60258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320">
                <a:latin typeface="Georgia"/>
                <a:ea typeface="Georgia"/>
                <a:cs typeface="Georgia"/>
                <a:sym typeface="Georgia"/>
              </a:rPr>
              <a:t>Il sacco di Roma (410)</a:t>
            </a:r>
            <a:endParaRPr sz="232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2" name="Google Shape;72;p16"/>
          <p:cNvSpPr txBox="1"/>
          <p:nvPr/>
        </p:nvSpPr>
        <p:spPr>
          <a:xfrm>
            <a:off x="162400" y="1603800"/>
            <a:ext cx="5733900" cy="19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 Alarico e i Visigoti compirono ripetute incursioni in Italia, culminate nel sacco di Roma nel 410.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Roma fu saccheggiata per tre giorni, con devastazioni di templi, case e statue, e la cattura della principessa Galla Placidia.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Il sacco di Roma del 410 fu un segno inequivocabile della fine della civiltà 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romana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d’Occidente, il momento in cui 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l'impero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si piegava definitivamente ai “barbari” germanici. 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0000" y="1080050"/>
            <a:ext cx="2472248" cy="37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2450" y="229575"/>
            <a:ext cx="733300" cy="5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/>
          <p:nvPr/>
        </p:nvSpPr>
        <p:spPr>
          <a:xfrm>
            <a:off x="0" y="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7"/>
          <p:cNvSpPr/>
          <p:nvPr/>
        </p:nvSpPr>
        <p:spPr>
          <a:xfrm rot="10800000">
            <a:off x="7484400" y="401100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7"/>
          <p:cNvSpPr txBox="1"/>
          <p:nvPr/>
        </p:nvSpPr>
        <p:spPr>
          <a:xfrm>
            <a:off x="321475" y="362250"/>
            <a:ext cx="6025800" cy="71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320">
                <a:latin typeface="Georgia"/>
                <a:ea typeface="Georgia"/>
                <a:cs typeface="Georgia"/>
                <a:sym typeface="Georgia"/>
              </a:rPr>
              <a:t>Regni di Visigoti e Vandali</a:t>
            </a:r>
            <a:endParaRPr sz="232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2" name="Google Shape;82;p17"/>
          <p:cNvSpPr txBox="1"/>
          <p:nvPr/>
        </p:nvSpPr>
        <p:spPr>
          <a:xfrm>
            <a:off x="321475" y="2036525"/>
            <a:ext cx="5883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it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173575" y="1424075"/>
            <a:ext cx="87732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Dopo il sacco di Roma: 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Visigoti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: Alarico morì improvvisamente. Ataulfo, aclamato nuovo re dei Visigoti, lasciò l’Italia, si diresse in Gallia e poi in Spagna, stabilendo la capitale del nuovo regno a Tolosa.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Vandali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: popolo proveniente dall’Europa centrale. Genserico, re dei vandali, decise di lasciare la Spagna ai Visigoti e di insediarsi in Africa, conquistando Cartagine nel 439 e controllando il Mediterraneo centrale.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 incursioni e le migrazioni dei Visigoti e dei Vandali nel V secolo segnarono il declino definitivo dell'Impero Romano d'Occidente, introducendo un periodo di instabilità politica e religiosa che trasformò profondamente l'Europa.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2450" y="229575"/>
            <a:ext cx="733300" cy="5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/>
          <p:nvPr/>
        </p:nvSpPr>
        <p:spPr>
          <a:xfrm>
            <a:off x="0" y="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/>
          <p:nvPr/>
        </p:nvSpPr>
        <p:spPr>
          <a:xfrm rot="10800000">
            <a:off x="7484400" y="401100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 txBox="1"/>
          <p:nvPr/>
        </p:nvSpPr>
        <p:spPr>
          <a:xfrm>
            <a:off x="321475" y="311050"/>
            <a:ext cx="73284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320">
                <a:latin typeface="Georgia"/>
                <a:ea typeface="Georgia"/>
                <a:cs typeface="Georgia"/>
                <a:sym typeface="Georgia"/>
              </a:rPr>
              <a:t>Galla Placidia</a:t>
            </a:r>
            <a:endParaRPr sz="232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182725" y="1342975"/>
            <a:ext cx="5591700" cy="3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 morte dell'imperatore Onorio (423)segnò il passaggio del potere a sua sorella Galla Placidia, che governò come reggente per il figlio Valentiniano III.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Galla Placidia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mantenne il potere per 12 anni fino alla maggiore età di Valentiniano III.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Valentiniano III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: Imperatore inetto, inaugurò una serie di imperatori incapaci e impotenti. la gestione dello stato e il potere militare furono delegati a Flavio Ezio.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Flavio Ezio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i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Magister militum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che mantenne buone relazioni con i Germani, negoziò la pace con i Visigoti e riconobbe l'indipendenza di Genserico nel 442.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Questi fatti segnarono la perdita di territori chiave come il Nord Africa e accelerarono il declino dell'impero.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3799" y="1486425"/>
            <a:ext cx="2988970" cy="302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2450" y="229575"/>
            <a:ext cx="733300" cy="5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>
            <a:off x="0" y="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9"/>
          <p:cNvSpPr/>
          <p:nvPr/>
        </p:nvSpPr>
        <p:spPr>
          <a:xfrm rot="10800000">
            <a:off x="7484400" y="401100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9"/>
          <p:cNvSpPr txBox="1"/>
          <p:nvPr/>
        </p:nvSpPr>
        <p:spPr>
          <a:xfrm>
            <a:off x="321475" y="311050"/>
            <a:ext cx="60258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320">
                <a:latin typeface="Georgia"/>
                <a:ea typeface="Georgia"/>
                <a:cs typeface="Georgia"/>
                <a:sym typeface="Georgia"/>
              </a:rPr>
              <a:t>La discesa degli Unni di Attila in Italia</a:t>
            </a:r>
            <a:endParaRPr sz="232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182725" y="1342975"/>
            <a:ext cx="4951200" cy="3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Guidati da Attila, gli Unni causarono distruzione delle province orientali dell’impero romano.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Battaglia dei Campi Catalaunici (451)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: Flavio Ezio sconfisse Attila, fermando temporaneamente l'avanzata unna.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Nel 452, Attila invase l'Italia, conquistando Aquileia, devastando Milano e altre città, ma fu convinto a ritirarsi.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 morte improvvisa di Attila (453) portò alla dissoluzione del potere degli Unni.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 morte di Attila e la conseguente dissoluzione del potere non bastò a risollevare le sorti dell'Impero Romano d'Occidente ormai in declino.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3925" y="1896525"/>
            <a:ext cx="3850050" cy="188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2450" y="229575"/>
            <a:ext cx="733300" cy="5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/>
          <p:nvPr/>
        </p:nvSpPr>
        <p:spPr>
          <a:xfrm>
            <a:off x="0" y="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0"/>
          <p:cNvSpPr/>
          <p:nvPr/>
        </p:nvSpPr>
        <p:spPr>
          <a:xfrm rot="10800000">
            <a:off x="7484400" y="401100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0"/>
          <p:cNvSpPr txBox="1"/>
          <p:nvPr/>
        </p:nvSpPr>
        <p:spPr>
          <a:xfrm>
            <a:off x="321475" y="311050"/>
            <a:ext cx="60258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320">
                <a:latin typeface="Georgia"/>
                <a:ea typeface="Georgia"/>
                <a:cs typeface="Georgia"/>
                <a:sym typeface="Georgia"/>
              </a:rPr>
              <a:t>I regni “romano-germanici”</a:t>
            </a:r>
            <a:endParaRPr sz="232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182725" y="1342975"/>
            <a:ext cx="6698100" cy="27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Il vuoto di potere causato dalla morte di Valentiniano III (455), causò un secondo 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sacco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di Roma guidato da Genserico, re dei Vandali, nel 455.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Cominciarono a proliferare regni governati dai “barbari”: 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Visigoti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: Si stabilirono in Aquitania e fecero di Tolosa la loro capitale.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Vandali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: Conquistarono Cartagine e il Nord Africa.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Franchi e Burgundi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: Erano stanziati in altre regioni della Gallia.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Sassoni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: Occuparono la Britannia.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Scoti e Pitti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: Si collocarono a nord della Britannia.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Il V secolo segnò la nascita di una nuova civiltà, grazie alla fusione di elementi latini e germanici, dando vita ai regni "romano-barbarici".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0900" y="1486425"/>
            <a:ext cx="2290099" cy="239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2450" y="229575"/>
            <a:ext cx="733300" cy="5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0" y="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1"/>
          <p:cNvSpPr/>
          <p:nvPr/>
        </p:nvSpPr>
        <p:spPr>
          <a:xfrm rot="10800000">
            <a:off x="7484400" y="401100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1"/>
          <p:cNvSpPr txBox="1"/>
          <p:nvPr/>
        </p:nvSpPr>
        <p:spPr>
          <a:xfrm>
            <a:off x="321475" y="311050"/>
            <a:ext cx="62214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320">
                <a:latin typeface="Georgia"/>
                <a:ea typeface="Georgia"/>
                <a:cs typeface="Georgia"/>
                <a:sym typeface="Georgia"/>
              </a:rPr>
              <a:t>La fine dell’impero romano d’Occidente</a:t>
            </a:r>
            <a:endParaRPr sz="232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182725" y="1342975"/>
            <a:ext cx="5498400" cy="28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 continue incursioni e saccheggi portarono alla decadenza delle infrastrutture, contribuendo allo spopolamento delle città.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Nel 475, Oreste insediò suo figlio Romolo Augustolo come imperatore. Nel 476, Romolo fu deposto da Odoacre, segnando la fine dell'Impero d'Occidente.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Odoacre inviò le insegne imperiali a Costantinopoli, riconoscendo l'autorità di Zenone e dichiarando la fine della divisione tra i due imperi. 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 caduta dell'Impero Romano d'Occidente fu un processo lento e graduale. Gli storici hanno evidenziato come questa transizione sia avvenuta "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senza rumore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".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4625" y="1232650"/>
            <a:ext cx="3088988" cy="321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2450" y="229575"/>
            <a:ext cx="733300" cy="5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